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76" r:id="rId3"/>
    <p:sldId id="269" r:id="rId4"/>
    <p:sldId id="275" r:id="rId5"/>
    <p:sldId id="279" r:id="rId6"/>
    <p:sldId id="273" r:id="rId7"/>
    <p:sldId id="283" r:id="rId8"/>
    <p:sldId id="282" r:id="rId9"/>
    <p:sldId id="286" r:id="rId10"/>
    <p:sldId id="259" r:id="rId11"/>
    <p:sldId id="277" r:id="rId12"/>
    <p:sldId id="260" r:id="rId13"/>
    <p:sldId id="261" r:id="rId14"/>
    <p:sldId id="284" r:id="rId15"/>
    <p:sldId id="285" r:id="rId16"/>
    <p:sldId id="265" r:id="rId17"/>
    <p:sldId id="26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imes" panose="02020603050405020304" pitchFamily="18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9514D-5403-4C39-833B-0AA7E9E9AB1E}" type="doc">
      <dgm:prSet loTypeId="urn:microsoft.com/office/officeart/2005/8/layout/h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62E2195-6968-4125-8B16-D36E58CA8B17}">
      <dgm:prSet phldrT="[Text]"/>
      <dgm:spPr>
        <a:xfrm>
          <a:off x="527807" y="2811983"/>
          <a:ext cx="2105952" cy="83746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dirty="0">
              <a:latin typeface="Calibri" panose="020F0502020204030204"/>
              <a:ea typeface="+mn-ea"/>
              <a:cs typeface="+mn-cs"/>
            </a:rPr>
            <a:t>Drought risk assessment</a:t>
          </a:r>
        </a:p>
      </dgm:t>
    </dgm:pt>
    <dgm:pt modelId="{0BCBE8C8-9507-4833-AAEB-4F98FFF9F0FD}" type="parTrans" cxnId="{AF54580B-E5B7-472F-B403-37C29147D431}">
      <dgm:prSet/>
      <dgm:spPr/>
      <dgm:t>
        <a:bodyPr/>
        <a:lstStyle/>
        <a:p>
          <a:endParaRPr lang="en-US"/>
        </a:p>
      </dgm:t>
    </dgm:pt>
    <dgm:pt modelId="{1D7FC714-9B5C-4225-846F-06C36ABB8260}" type="sibTrans" cxnId="{AF54580B-E5B7-472F-B403-37C29147D431}">
      <dgm:prSet/>
      <dgm:spPr>
        <a:xfrm>
          <a:off x="1335485" y="1751869"/>
          <a:ext cx="2598247" cy="2598247"/>
        </a:xfrm>
        <a:prstGeom prst="leftCircularArrow">
          <a:avLst>
            <a:gd name="adj1" fmla="val 3099"/>
            <a:gd name="adj2" fmla="val 380849"/>
            <a:gd name="adj3" fmla="val 2156360"/>
            <a:gd name="adj4" fmla="val 9024489"/>
            <a:gd name="adj5" fmla="val 3615"/>
          </a:avLst>
        </a:prstGeom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DD2CC0E8-DECE-4D6F-BD64-398BD0C5BFC0}">
      <dgm:prSet phldrT="[Text]" custT="1"/>
      <dgm:spPr>
        <a:xfrm>
          <a:off x="1319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chemeClr val="accent4">
              <a:lumMod val="75000"/>
            </a:schemeClr>
          </a:solidFill>
        </a:ln>
      </dgm:spPr>
      <dgm:t>
        <a:bodyPr/>
        <a:lstStyle/>
        <a:p>
          <a:pPr>
            <a:buChar char="•"/>
          </a:pPr>
          <a:r>
            <a: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Rainfall deficit: Frequency, Severity and Timing</a:t>
          </a:r>
        </a:p>
      </dgm:t>
    </dgm:pt>
    <dgm:pt modelId="{4B2CE604-F356-48B6-BD91-927E8F1E0CE1}" type="parTrans" cxnId="{FEA83939-2DEB-46EF-B82E-D7BB8C57C5C7}">
      <dgm:prSet/>
      <dgm:spPr/>
      <dgm:t>
        <a:bodyPr/>
        <a:lstStyle/>
        <a:p>
          <a:endParaRPr lang="en-US"/>
        </a:p>
      </dgm:t>
    </dgm:pt>
    <dgm:pt modelId="{160A497D-A2A8-4CDB-8855-CAA055DB75B4}" type="sibTrans" cxnId="{FEA83939-2DEB-46EF-B82E-D7BB8C57C5C7}">
      <dgm:prSet/>
      <dgm:spPr/>
      <dgm:t>
        <a:bodyPr/>
        <a:lstStyle/>
        <a:p>
          <a:endParaRPr lang="en-US"/>
        </a:p>
      </dgm:t>
    </dgm:pt>
    <dgm:pt modelId="{A6C16C62-A3C6-43FF-A981-104C6157AB69}">
      <dgm:prSet phldrT="[Text]"/>
      <dgm:spPr>
        <a:xfrm>
          <a:off x="3543650" y="857891"/>
          <a:ext cx="2105952" cy="837467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dirty="0">
              <a:latin typeface="Calibri" panose="020F0502020204030204"/>
              <a:ea typeface="+mn-ea"/>
              <a:cs typeface="+mn-cs"/>
            </a:rPr>
            <a:t>Framework and indicators</a:t>
          </a:r>
        </a:p>
      </dgm:t>
    </dgm:pt>
    <dgm:pt modelId="{3AE5672D-6009-488C-9E5B-04920249C17B}" type="parTrans" cxnId="{FCD75BDB-7B15-4686-A15C-506155515333}">
      <dgm:prSet/>
      <dgm:spPr/>
      <dgm:t>
        <a:bodyPr/>
        <a:lstStyle/>
        <a:p>
          <a:endParaRPr lang="en-US"/>
        </a:p>
      </dgm:t>
    </dgm:pt>
    <dgm:pt modelId="{7B12256F-A24C-44CB-B268-1A67EEC44EFA}" type="sibTrans" cxnId="{FCD75BDB-7B15-4686-A15C-506155515333}">
      <dgm:prSet/>
      <dgm:spPr>
        <a:xfrm>
          <a:off x="4331585" y="80607"/>
          <a:ext cx="2900978" cy="2900978"/>
        </a:xfrm>
        <a:prstGeom prst="circularArrow">
          <a:avLst>
            <a:gd name="adj1" fmla="val 2775"/>
            <a:gd name="adj2" fmla="val 338526"/>
            <a:gd name="adj3" fmla="val 19485963"/>
            <a:gd name="adj4" fmla="val 12575511"/>
            <a:gd name="adj5" fmla="val 3238"/>
          </a:avLst>
        </a:prstGeom>
        <a:solidFill>
          <a:srgbClr val="0070C0"/>
        </a:solidFill>
      </dgm:spPr>
      <dgm:t>
        <a:bodyPr/>
        <a:lstStyle/>
        <a:p>
          <a:endParaRPr lang="en-US"/>
        </a:p>
      </dgm:t>
    </dgm:pt>
    <dgm:pt modelId="{EC1BA302-C0E3-4300-8C0D-DA38F06F3167}">
      <dgm:prSet phldrT="[Text]" custT="1"/>
      <dgm:spPr>
        <a:xfrm>
          <a:off x="3017162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rgbClr val="00B050"/>
          </a:solidFill>
        </a:ln>
      </dgm:spPr>
      <dgm:t>
        <a:bodyPr/>
        <a:lstStyle/>
        <a:p>
          <a:pPr>
            <a:buChar char="•"/>
          </a:pPr>
          <a:r>
            <a: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Indicators</a:t>
          </a:r>
        </a:p>
      </dgm:t>
    </dgm:pt>
    <dgm:pt modelId="{42D7D43E-6036-4330-9A19-F7B954D27596}" type="parTrans" cxnId="{E6D8A773-714C-456F-9A57-58A0FEE6E650}">
      <dgm:prSet/>
      <dgm:spPr/>
      <dgm:t>
        <a:bodyPr/>
        <a:lstStyle/>
        <a:p>
          <a:endParaRPr lang="en-US"/>
        </a:p>
      </dgm:t>
    </dgm:pt>
    <dgm:pt modelId="{7D732245-5AAD-44F1-B4AC-3523EE517C7A}" type="sibTrans" cxnId="{E6D8A773-714C-456F-9A57-58A0FEE6E650}">
      <dgm:prSet/>
      <dgm:spPr/>
      <dgm:t>
        <a:bodyPr/>
        <a:lstStyle/>
        <a:p>
          <a:endParaRPr lang="en-US"/>
        </a:p>
      </dgm:t>
    </dgm:pt>
    <dgm:pt modelId="{D064DA25-15CF-4A44-81F5-22C9BC0E8D81}">
      <dgm:prSet phldrT="[Text]" custT="1"/>
      <dgm:spPr>
        <a:xfrm>
          <a:off x="3017162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rgbClr val="00B050"/>
          </a:solidFill>
        </a:ln>
      </dgm:spPr>
      <dgm:t>
        <a:bodyPr/>
        <a:lstStyle/>
        <a:p>
          <a:pPr>
            <a:buChar char="•"/>
          </a:pPr>
          <a:endParaRPr lang="en-US" sz="20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4CA09587-DC2A-4601-BAFB-13973F5AC91C}" type="parTrans" cxnId="{4309DF88-E8F3-41FF-A988-84B0674222A8}">
      <dgm:prSet/>
      <dgm:spPr/>
      <dgm:t>
        <a:bodyPr/>
        <a:lstStyle/>
        <a:p>
          <a:endParaRPr lang="en-US"/>
        </a:p>
      </dgm:t>
    </dgm:pt>
    <dgm:pt modelId="{C762BDCA-E922-44B8-83EA-47C6A6E08647}" type="sibTrans" cxnId="{4309DF88-E8F3-41FF-A988-84B0674222A8}">
      <dgm:prSet/>
      <dgm:spPr/>
      <dgm:t>
        <a:bodyPr/>
        <a:lstStyle/>
        <a:p>
          <a:endParaRPr lang="en-US"/>
        </a:p>
      </dgm:t>
    </dgm:pt>
    <dgm:pt modelId="{3A10283C-67D6-4DA8-A4BA-BCBB34305078}">
      <dgm:prSet phldrT="[Text]"/>
      <dgm:spPr>
        <a:xfrm>
          <a:off x="6559494" y="2811983"/>
          <a:ext cx="2105952" cy="837467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>
              <a:latin typeface="Calibri" panose="020F0502020204030204"/>
              <a:ea typeface="+mn-ea"/>
              <a:cs typeface="+mn-cs"/>
            </a:rPr>
            <a:t>Application</a:t>
          </a:r>
          <a:endParaRPr lang="en-US" dirty="0">
            <a:latin typeface="Calibri" panose="020F0502020204030204"/>
            <a:ea typeface="+mn-ea"/>
            <a:cs typeface="+mn-cs"/>
          </a:endParaRPr>
        </a:p>
      </dgm:t>
    </dgm:pt>
    <dgm:pt modelId="{46BFF8B5-7F35-48F7-B652-38D7127B8809}" type="parTrans" cxnId="{17C7AC2F-3FA5-4053-A61D-F9CCFE0FF4C6}">
      <dgm:prSet/>
      <dgm:spPr/>
      <dgm:t>
        <a:bodyPr/>
        <a:lstStyle/>
        <a:p>
          <a:endParaRPr lang="en-US"/>
        </a:p>
      </dgm:t>
    </dgm:pt>
    <dgm:pt modelId="{3E1C94D7-7769-4CAD-853C-8C27C0F4ECAD}" type="sibTrans" cxnId="{17C7AC2F-3FA5-4053-A61D-F9CCFE0FF4C6}">
      <dgm:prSet/>
      <dgm:spPr/>
      <dgm:t>
        <a:bodyPr/>
        <a:lstStyle/>
        <a:p>
          <a:endParaRPr lang="en-US"/>
        </a:p>
      </dgm:t>
    </dgm:pt>
    <dgm:pt modelId="{C07D1B0C-3167-4285-A103-6BE99DCA5597}">
      <dgm:prSet phldrT="[Text]"/>
      <dgm:spPr>
        <a:xfrm>
          <a:off x="6033006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chemeClr val="accent5">
              <a:lumMod val="50000"/>
            </a:schemeClr>
          </a:solidFill>
        </a:ln>
      </dgm:spPr>
      <dgm:t>
        <a:bodyPr/>
        <a:lstStyle/>
        <a:p>
          <a:pPr>
            <a:buChar char="•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Apply to Agri-catchments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891862C8-3DEA-41E0-A017-B05B12A597AF}" type="parTrans" cxnId="{B1C3596E-281E-4255-8C0A-A6DA7AAA4751}">
      <dgm:prSet/>
      <dgm:spPr/>
      <dgm:t>
        <a:bodyPr/>
        <a:lstStyle/>
        <a:p>
          <a:endParaRPr lang="en-US"/>
        </a:p>
      </dgm:t>
    </dgm:pt>
    <dgm:pt modelId="{BFD4ED3D-FB7C-4841-B2D7-45D2683A7AC7}" type="sibTrans" cxnId="{B1C3596E-281E-4255-8C0A-A6DA7AAA4751}">
      <dgm:prSet/>
      <dgm:spPr/>
      <dgm:t>
        <a:bodyPr/>
        <a:lstStyle/>
        <a:p>
          <a:endParaRPr lang="en-US"/>
        </a:p>
      </dgm:t>
    </dgm:pt>
    <dgm:pt modelId="{39229856-AFB2-4B65-8492-D22EE48BA04B}">
      <dgm:prSet phldrT="[Text]"/>
      <dgm:spPr>
        <a:xfrm>
          <a:off x="6033006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chemeClr val="accent5">
              <a:lumMod val="50000"/>
            </a:schemeClr>
          </a:solidFill>
        </a:ln>
      </dgm:spPr>
      <dgm:t>
        <a:bodyPr/>
        <a:lstStyle/>
        <a:p>
          <a:pPr>
            <a:buChar char="•"/>
          </a:pP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Suggest and assess interventions</a:t>
          </a:r>
        </a:p>
      </dgm:t>
    </dgm:pt>
    <dgm:pt modelId="{AB20AEDD-73BE-4312-BE7F-64ED0BBDCD88}" type="parTrans" cxnId="{0A1C6782-DB7F-43F9-B0F1-CC1075537ECA}">
      <dgm:prSet/>
      <dgm:spPr/>
      <dgm:t>
        <a:bodyPr/>
        <a:lstStyle/>
        <a:p>
          <a:endParaRPr lang="en-US"/>
        </a:p>
      </dgm:t>
    </dgm:pt>
    <dgm:pt modelId="{B84C3304-19BC-4B60-B54E-3A788946DCB2}" type="sibTrans" cxnId="{0A1C6782-DB7F-43F9-B0F1-CC1075537ECA}">
      <dgm:prSet/>
      <dgm:spPr/>
      <dgm:t>
        <a:bodyPr/>
        <a:lstStyle/>
        <a:p>
          <a:endParaRPr lang="en-US"/>
        </a:p>
      </dgm:t>
    </dgm:pt>
    <dgm:pt modelId="{6D39A7C8-E8D4-4B8F-A5E9-7DFE0520BA7C}">
      <dgm:prSet phldrT="[Text]" custT="1"/>
      <dgm:spPr>
        <a:xfrm>
          <a:off x="3017162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rgbClr val="00B050"/>
          </a:solidFill>
        </a:ln>
      </dgm:spPr>
      <dgm:t>
        <a:bodyPr/>
        <a:lstStyle/>
        <a:p>
          <a:pPr>
            <a:buChar char="•"/>
          </a:pPr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What and how to measure</a:t>
          </a:r>
          <a:endParaRPr lang="en-US" sz="20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DA6C52BE-13E8-4473-8EFB-4B65A6C62F23}" type="parTrans" cxnId="{2CEBCDB9-3FDE-42C3-B81A-264844E8DE53}">
      <dgm:prSet/>
      <dgm:spPr/>
      <dgm:t>
        <a:bodyPr/>
        <a:lstStyle/>
        <a:p>
          <a:endParaRPr lang="en-US"/>
        </a:p>
      </dgm:t>
    </dgm:pt>
    <dgm:pt modelId="{DAFA307D-1485-4CC0-98C8-398B70842D2E}" type="sibTrans" cxnId="{2CEBCDB9-3FDE-42C3-B81A-264844E8DE53}">
      <dgm:prSet/>
      <dgm:spPr/>
      <dgm:t>
        <a:bodyPr/>
        <a:lstStyle/>
        <a:p>
          <a:endParaRPr lang="en-US"/>
        </a:p>
      </dgm:t>
    </dgm:pt>
    <dgm:pt modelId="{6AA35EE4-01D9-4E19-9153-70B883D25ACA}">
      <dgm:prSet phldrT="[Text]" custT="1"/>
      <dgm:spPr>
        <a:xfrm>
          <a:off x="1319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chemeClr val="accent4">
              <a:lumMod val="75000"/>
            </a:schemeClr>
          </a:solidFill>
        </a:ln>
      </dgm:spPr>
      <dgm:t>
        <a:bodyPr/>
        <a:lstStyle/>
        <a:p>
          <a:pPr>
            <a:buChar char="•"/>
          </a:pPr>
          <a:r>
            <a: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Hydrology drought</a:t>
          </a:r>
        </a:p>
      </dgm:t>
    </dgm:pt>
    <dgm:pt modelId="{A19FCBDE-43C7-4273-AE9E-3BACB4BCB492}" type="parTrans" cxnId="{2546243D-D7F2-4540-9C14-85415BF8DB74}">
      <dgm:prSet/>
      <dgm:spPr/>
      <dgm:t>
        <a:bodyPr/>
        <a:lstStyle/>
        <a:p>
          <a:endParaRPr lang="en-US"/>
        </a:p>
      </dgm:t>
    </dgm:pt>
    <dgm:pt modelId="{9C09F14C-FBF6-4758-BAB7-B9AC970FD00B}" type="sibTrans" cxnId="{2546243D-D7F2-4540-9C14-85415BF8DB74}">
      <dgm:prSet/>
      <dgm:spPr/>
      <dgm:t>
        <a:bodyPr/>
        <a:lstStyle/>
        <a:p>
          <a:endParaRPr lang="en-US"/>
        </a:p>
      </dgm:t>
    </dgm:pt>
    <dgm:pt modelId="{A0E478F5-67D0-4CFC-9700-04DC68262CFE}">
      <dgm:prSet phldrT="[Text]" custT="1"/>
      <dgm:spPr>
        <a:xfrm>
          <a:off x="3017162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rgbClr val="00B050"/>
          </a:solidFill>
        </a:ln>
      </dgm:spPr>
      <dgm:t>
        <a:bodyPr/>
        <a:lstStyle/>
        <a:p>
          <a:pPr>
            <a:buChar char="•"/>
          </a:pPr>
          <a:r>
            <a: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Conceptual framework</a:t>
          </a:r>
        </a:p>
      </dgm:t>
    </dgm:pt>
    <dgm:pt modelId="{9A8DE526-58E9-4468-A248-C3202B1A260A}" type="parTrans" cxnId="{F4ACC21F-BF75-472A-B599-769F5EB4A437}">
      <dgm:prSet/>
      <dgm:spPr/>
      <dgm:t>
        <a:bodyPr/>
        <a:lstStyle/>
        <a:p>
          <a:endParaRPr lang="en-US"/>
        </a:p>
      </dgm:t>
    </dgm:pt>
    <dgm:pt modelId="{258AA385-5655-4F83-BF3A-2EE82A94139F}" type="sibTrans" cxnId="{F4ACC21F-BF75-472A-B599-769F5EB4A437}">
      <dgm:prSet/>
      <dgm:spPr/>
      <dgm:t>
        <a:bodyPr/>
        <a:lstStyle/>
        <a:p>
          <a:endParaRPr lang="en-US"/>
        </a:p>
      </dgm:t>
    </dgm:pt>
    <dgm:pt modelId="{19E0E585-3BCC-4646-AC86-B037262D59C9}">
      <dgm:prSet phldrT="[Text]"/>
      <dgm:spPr>
        <a:xfrm>
          <a:off x="6033006" y="1276625"/>
          <a:ext cx="2369196" cy="1954091"/>
        </a:xfrm>
        <a:prstGeom prst="roundRect">
          <a:avLst>
            <a:gd name="adj" fmla="val 10000"/>
          </a:avLst>
        </a:prstGeom>
        <a:ln w="28575">
          <a:solidFill>
            <a:schemeClr val="accent5">
              <a:lumMod val="50000"/>
            </a:schemeClr>
          </a:solidFill>
        </a:ln>
      </dgm:spPr>
      <dgm:t>
        <a:bodyPr/>
        <a:lstStyle/>
        <a:p>
          <a:pPr>
            <a:buChar char="•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Water balance tool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700C2DB3-7CC5-4E1F-A173-B111A2C86344}" type="parTrans" cxnId="{3DD21ECD-02D3-40F2-9121-D944EE25EF49}">
      <dgm:prSet/>
      <dgm:spPr/>
      <dgm:t>
        <a:bodyPr/>
        <a:lstStyle/>
        <a:p>
          <a:endParaRPr lang="en-US"/>
        </a:p>
      </dgm:t>
    </dgm:pt>
    <dgm:pt modelId="{AABB85CC-6DB0-445F-95BC-B77C678E7297}" type="sibTrans" cxnId="{3DD21ECD-02D3-40F2-9121-D944EE25EF49}">
      <dgm:prSet/>
      <dgm:spPr/>
      <dgm:t>
        <a:bodyPr/>
        <a:lstStyle/>
        <a:p>
          <a:endParaRPr lang="en-US"/>
        </a:p>
      </dgm:t>
    </dgm:pt>
    <dgm:pt modelId="{EC88EF66-7670-4232-BDC6-649B033C344D}" type="pres">
      <dgm:prSet presAssocID="{A1D9514D-5403-4C39-833B-0AA7E9E9AB1E}" presName="Name0" presStyleCnt="0">
        <dgm:presLayoutVars>
          <dgm:dir/>
          <dgm:animLvl val="lvl"/>
          <dgm:resizeHandles val="exact"/>
        </dgm:presLayoutVars>
      </dgm:prSet>
      <dgm:spPr/>
    </dgm:pt>
    <dgm:pt modelId="{85518699-ED78-4357-8110-6A9DDE92B084}" type="pres">
      <dgm:prSet presAssocID="{A1D9514D-5403-4C39-833B-0AA7E9E9AB1E}" presName="tSp" presStyleCnt="0"/>
      <dgm:spPr/>
    </dgm:pt>
    <dgm:pt modelId="{D8820F88-4C03-47B3-AA88-329A2137B7E5}" type="pres">
      <dgm:prSet presAssocID="{A1D9514D-5403-4C39-833B-0AA7E9E9AB1E}" presName="bSp" presStyleCnt="0"/>
      <dgm:spPr/>
    </dgm:pt>
    <dgm:pt modelId="{71AE6450-CA3F-41A1-9FDF-3C7BFA08F2D1}" type="pres">
      <dgm:prSet presAssocID="{A1D9514D-5403-4C39-833B-0AA7E9E9AB1E}" presName="process" presStyleCnt="0"/>
      <dgm:spPr/>
    </dgm:pt>
    <dgm:pt modelId="{3497AA20-FF4E-4452-9715-FD8A6974190C}" type="pres">
      <dgm:prSet presAssocID="{462E2195-6968-4125-8B16-D36E58CA8B17}" presName="composite1" presStyleCnt="0"/>
      <dgm:spPr/>
    </dgm:pt>
    <dgm:pt modelId="{E8B174A8-808F-4E2B-BE88-3C1FD9A4B792}" type="pres">
      <dgm:prSet presAssocID="{462E2195-6968-4125-8B16-D36E58CA8B17}" presName="dummyNode1" presStyleLbl="node1" presStyleIdx="0" presStyleCnt="3"/>
      <dgm:spPr/>
    </dgm:pt>
    <dgm:pt modelId="{1237D7F5-C926-456B-B7A6-00F4E0ABAB44}" type="pres">
      <dgm:prSet presAssocID="{462E2195-6968-4125-8B16-D36E58CA8B17}" presName="childNode1" presStyleLbl="bgAcc1" presStyleIdx="0" presStyleCnt="3" custScaleX="117319" custScaleY="102101">
        <dgm:presLayoutVars>
          <dgm:bulletEnabled val="1"/>
        </dgm:presLayoutVars>
      </dgm:prSet>
      <dgm:spPr/>
    </dgm:pt>
    <dgm:pt modelId="{7E7EF155-361B-4F2C-B94C-0A72E8F39439}" type="pres">
      <dgm:prSet presAssocID="{462E2195-6968-4125-8B16-D36E58CA8B17}" presName="childNode1tx" presStyleLbl="bgAcc1" presStyleIdx="0" presStyleCnt="3">
        <dgm:presLayoutVars>
          <dgm:bulletEnabled val="1"/>
        </dgm:presLayoutVars>
      </dgm:prSet>
      <dgm:spPr/>
    </dgm:pt>
    <dgm:pt modelId="{2DC3356D-F7EA-489C-966C-ED9086B3A5F2}" type="pres">
      <dgm:prSet presAssocID="{462E2195-6968-4125-8B16-D36E58CA8B17}" presName="parentNode1" presStyleLbl="node1" presStyleIdx="0" presStyleCnt="3" custLinFactNeighborX="-35408">
        <dgm:presLayoutVars>
          <dgm:chMax val="1"/>
          <dgm:bulletEnabled val="1"/>
        </dgm:presLayoutVars>
      </dgm:prSet>
      <dgm:spPr/>
    </dgm:pt>
    <dgm:pt modelId="{372F69C9-FEC8-4255-B073-BF9A61BBCA49}" type="pres">
      <dgm:prSet presAssocID="{462E2195-6968-4125-8B16-D36E58CA8B17}" presName="connSite1" presStyleCnt="0"/>
      <dgm:spPr/>
    </dgm:pt>
    <dgm:pt modelId="{6F68FE72-281B-4A60-AF36-2E8D3DC9AB53}" type="pres">
      <dgm:prSet presAssocID="{1D7FC714-9B5C-4225-846F-06C36ABB8260}" presName="Name9" presStyleLbl="sibTrans2D1" presStyleIdx="0" presStyleCnt="2"/>
      <dgm:spPr/>
    </dgm:pt>
    <dgm:pt modelId="{662C0B40-F264-4204-85D0-265471222D42}" type="pres">
      <dgm:prSet presAssocID="{A6C16C62-A3C6-43FF-A981-104C6157AB69}" presName="composite2" presStyleCnt="0"/>
      <dgm:spPr/>
    </dgm:pt>
    <dgm:pt modelId="{99387CCB-2F60-4F5B-9F8E-C15F1D4903D1}" type="pres">
      <dgm:prSet presAssocID="{A6C16C62-A3C6-43FF-A981-104C6157AB69}" presName="dummyNode2" presStyleLbl="node1" presStyleIdx="0" presStyleCnt="3"/>
      <dgm:spPr/>
    </dgm:pt>
    <dgm:pt modelId="{621649CC-9DD1-4C0D-85E9-808BFAF2CA9A}" type="pres">
      <dgm:prSet presAssocID="{A6C16C62-A3C6-43FF-A981-104C6157AB69}" presName="childNode2" presStyleLbl="bgAcc1" presStyleIdx="1" presStyleCnt="3" custScaleX="116021">
        <dgm:presLayoutVars>
          <dgm:bulletEnabled val="1"/>
        </dgm:presLayoutVars>
      </dgm:prSet>
      <dgm:spPr/>
    </dgm:pt>
    <dgm:pt modelId="{7FA68275-7DB9-41B9-BCDC-C6564CF6A59E}" type="pres">
      <dgm:prSet presAssocID="{A6C16C62-A3C6-43FF-A981-104C6157AB69}" presName="childNode2tx" presStyleLbl="bgAcc1" presStyleIdx="1" presStyleCnt="3">
        <dgm:presLayoutVars>
          <dgm:bulletEnabled val="1"/>
        </dgm:presLayoutVars>
      </dgm:prSet>
      <dgm:spPr/>
    </dgm:pt>
    <dgm:pt modelId="{E7026894-54A5-49F3-B9AC-55E3B6759C15}" type="pres">
      <dgm:prSet presAssocID="{A6C16C62-A3C6-43FF-A981-104C6157AB69}" presName="parentNode2" presStyleLbl="node1" presStyleIdx="1" presStyleCnt="3" custLinFactNeighborX="-15474" custLinFactNeighborY="2985">
        <dgm:presLayoutVars>
          <dgm:chMax val="0"/>
          <dgm:bulletEnabled val="1"/>
        </dgm:presLayoutVars>
      </dgm:prSet>
      <dgm:spPr/>
    </dgm:pt>
    <dgm:pt modelId="{D7635C85-4597-4ED5-8893-DDC1B10EFAED}" type="pres">
      <dgm:prSet presAssocID="{A6C16C62-A3C6-43FF-A981-104C6157AB69}" presName="connSite2" presStyleCnt="0"/>
      <dgm:spPr/>
    </dgm:pt>
    <dgm:pt modelId="{880B8F79-FA03-4EE8-9162-F94E4E0E4589}" type="pres">
      <dgm:prSet presAssocID="{7B12256F-A24C-44CB-B268-1A67EEC44EFA}" presName="Name18" presStyleLbl="sibTrans2D1" presStyleIdx="1" presStyleCnt="2"/>
      <dgm:spPr/>
    </dgm:pt>
    <dgm:pt modelId="{A6A746C7-9368-4416-A183-B383116FB0ED}" type="pres">
      <dgm:prSet presAssocID="{3A10283C-67D6-4DA8-A4BA-BCBB34305078}" presName="composite1" presStyleCnt="0"/>
      <dgm:spPr/>
    </dgm:pt>
    <dgm:pt modelId="{7CAF3385-7C87-41AD-8E5F-D393E5932861}" type="pres">
      <dgm:prSet presAssocID="{3A10283C-67D6-4DA8-A4BA-BCBB34305078}" presName="dummyNode1" presStyleLbl="node1" presStyleIdx="1" presStyleCnt="3"/>
      <dgm:spPr/>
    </dgm:pt>
    <dgm:pt modelId="{D5900D54-6886-469E-969A-19053B7B806C}" type="pres">
      <dgm:prSet presAssocID="{3A10283C-67D6-4DA8-A4BA-BCBB34305078}" presName="childNode1" presStyleLbl="bgAcc1" presStyleIdx="2" presStyleCnt="3" custScaleX="119066">
        <dgm:presLayoutVars>
          <dgm:bulletEnabled val="1"/>
        </dgm:presLayoutVars>
      </dgm:prSet>
      <dgm:spPr/>
    </dgm:pt>
    <dgm:pt modelId="{8F47CB67-2FDF-4A4C-BD8A-28F48325888D}" type="pres">
      <dgm:prSet presAssocID="{3A10283C-67D6-4DA8-A4BA-BCBB34305078}" presName="childNode1tx" presStyleLbl="bgAcc1" presStyleIdx="2" presStyleCnt="3">
        <dgm:presLayoutVars>
          <dgm:bulletEnabled val="1"/>
        </dgm:presLayoutVars>
      </dgm:prSet>
      <dgm:spPr/>
    </dgm:pt>
    <dgm:pt modelId="{0818A0F4-8851-4309-968D-C8CB3522C0FD}" type="pres">
      <dgm:prSet presAssocID="{3A10283C-67D6-4DA8-A4BA-BCBB3430507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5025F764-4882-4662-A6C0-9B7FB3F226BF}" type="pres">
      <dgm:prSet presAssocID="{3A10283C-67D6-4DA8-A4BA-BCBB34305078}" presName="connSite1" presStyleCnt="0"/>
      <dgm:spPr/>
    </dgm:pt>
  </dgm:ptLst>
  <dgm:cxnLst>
    <dgm:cxn modelId="{17C7AC2F-3FA5-4053-A61D-F9CCFE0FF4C6}" srcId="{A1D9514D-5403-4C39-833B-0AA7E9E9AB1E}" destId="{3A10283C-67D6-4DA8-A4BA-BCBB34305078}" srcOrd="2" destOrd="0" parTransId="{46BFF8B5-7F35-48F7-B652-38D7127B8809}" sibTransId="{3E1C94D7-7769-4CAD-853C-8C27C0F4ECAD}"/>
    <dgm:cxn modelId="{2E76FDE7-64B9-45FB-9F61-B98AEF8F5088}" type="presOf" srcId="{462E2195-6968-4125-8B16-D36E58CA8B17}" destId="{2DC3356D-F7EA-489C-966C-ED9086B3A5F2}" srcOrd="0" destOrd="0" presId="urn:microsoft.com/office/officeart/2005/8/layout/hProcess4"/>
    <dgm:cxn modelId="{4309DF88-E8F3-41FF-A988-84B0674222A8}" srcId="{A6C16C62-A3C6-43FF-A981-104C6157AB69}" destId="{D064DA25-15CF-4A44-81F5-22C9BC0E8D81}" srcOrd="3" destOrd="0" parTransId="{4CA09587-DC2A-4601-BAFB-13973F5AC91C}" sibTransId="{C762BDCA-E922-44B8-83EA-47C6A6E08647}"/>
    <dgm:cxn modelId="{64A9FB11-6316-438F-94A6-B79124B5E8A1}" type="presOf" srcId="{C07D1B0C-3167-4285-A103-6BE99DCA5597}" destId="{D5900D54-6886-469E-969A-19053B7B806C}" srcOrd="0" destOrd="1" presId="urn:microsoft.com/office/officeart/2005/8/layout/hProcess4"/>
    <dgm:cxn modelId="{559DD591-932F-4760-B03F-D40EDE3A2E3A}" type="presOf" srcId="{39229856-AFB2-4B65-8492-D22EE48BA04B}" destId="{8F47CB67-2FDF-4A4C-BD8A-28F48325888D}" srcOrd="1" destOrd="2" presId="urn:microsoft.com/office/officeart/2005/8/layout/hProcess4"/>
    <dgm:cxn modelId="{689DE1A1-87A2-41FA-BBFD-DDFF008B9959}" type="presOf" srcId="{6AA35EE4-01D9-4E19-9153-70B883D25ACA}" destId="{1237D7F5-C926-456B-B7A6-00F4E0ABAB44}" srcOrd="0" destOrd="1" presId="urn:microsoft.com/office/officeart/2005/8/layout/hProcess4"/>
    <dgm:cxn modelId="{FCD75BDB-7B15-4686-A15C-506155515333}" srcId="{A1D9514D-5403-4C39-833B-0AA7E9E9AB1E}" destId="{A6C16C62-A3C6-43FF-A981-104C6157AB69}" srcOrd="1" destOrd="0" parTransId="{3AE5672D-6009-488C-9E5B-04920249C17B}" sibTransId="{7B12256F-A24C-44CB-B268-1A67EEC44EFA}"/>
    <dgm:cxn modelId="{505C341F-5791-4B3F-B855-1A4F7F6CE6DD}" type="presOf" srcId="{19E0E585-3BCC-4646-AC86-B037262D59C9}" destId="{8F47CB67-2FDF-4A4C-BD8A-28F48325888D}" srcOrd="1" destOrd="0" presId="urn:microsoft.com/office/officeart/2005/8/layout/hProcess4"/>
    <dgm:cxn modelId="{0D227C4A-CA83-4860-B5A6-ABD28E8A1426}" type="presOf" srcId="{6AA35EE4-01D9-4E19-9153-70B883D25ACA}" destId="{7E7EF155-361B-4F2C-B94C-0A72E8F39439}" srcOrd="1" destOrd="1" presId="urn:microsoft.com/office/officeart/2005/8/layout/hProcess4"/>
    <dgm:cxn modelId="{9214B832-C05B-4BFB-BBA8-BAD66ECCE100}" type="presOf" srcId="{A1D9514D-5403-4C39-833B-0AA7E9E9AB1E}" destId="{EC88EF66-7670-4232-BDC6-649B033C344D}" srcOrd="0" destOrd="0" presId="urn:microsoft.com/office/officeart/2005/8/layout/hProcess4"/>
    <dgm:cxn modelId="{B1C3596E-281E-4255-8C0A-A6DA7AAA4751}" srcId="{3A10283C-67D6-4DA8-A4BA-BCBB34305078}" destId="{C07D1B0C-3167-4285-A103-6BE99DCA5597}" srcOrd="1" destOrd="0" parTransId="{891862C8-3DEA-41E0-A017-B05B12A597AF}" sibTransId="{BFD4ED3D-FB7C-4841-B2D7-45D2683A7AC7}"/>
    <dgm:cxn modelId="{B6C912EA-1092-4FD5-ADAA-507C3068C220}" type="presOf" srcId="{DD2CC0E8-DECE-4D6F-BD64-398BD0C5BFC0}" destId="{7E7EF155-361B-4F2C-B94C-0A72E8F39439}" srcOrd="1" destOrd="0" presId="urn:microsoft.com/office/officeart/2005/8/layout/hProcess4"/>
    <dgm:cxn modelId="{533A22B6-05E9-422C-BD25-BDD13D662B34}" type="presOf" srcId="{EC1BA302-C0E3-4300-8C0D-DA38F06F3167}" destId="{7FA68275-7DB9-41B9-BCDC-C6564CF6A59E}" srcOrd="1" destOrd="1" presId="urn:microsoft.com/office/officeart/2005/8/layout/hProcess4"/>
    <dgm:cxn modelId="{165F1A30-C415-4A01-BB17-456584194207}" type="presOf" srcId="{D064DA25-15CF-4A44-81F5-22C9BC0E8D81}" destId="{7FA68275-7DB9-41B9-BCDC-C6564CF6A59E}" srcOrd="1" destOrd="3" presId="urn:microsoft.com/office/officeart/2005/8/layout/hProcess4"/>
    <dgm:cxn modelId="{F940EBD4-8CED-476A-969E-7383BDD6A5EE}" type="presOf" srcId="{A0E478F5-67D0-4CFC-9700-04DC68262CFE}" destId="{7FA68275-7DB9-41B9-BCDC-C6564CF6A59E}" srcOrd="1" destOrd="0" presId="urn:microsoft.com/office/officeart/2005/8/layout/hProcess4"/>
    <dgm:cxn modelId="{8DEC93E9-2A30-4B9D-BB20-E89E675FBD02}" type="presOf" srcId="{19E0E585-3BCC-4646-AC86-B037262D59C9}" destId="{D5900D54-6886-469E-969A-19053B7B806C}" srcOrd="0" destOrd="0" presId="urn:microsoft.com/office/officeart/2005/8/layout/hProcess4"/>
    <dgm:cxn modelId="{7A72061B-348A-49DD-AE6C-EA0790F5EE41}" type="presOf" srcId="{D064DA25-15CF-4A44-81F5-22C9BC0E8D81}" destId="{621649CC-9DD1-4C0D-85E9-808BFAF2CA9A}" srcOrd="0" destOrd="3" presId="urn:microsoft.com/office/officeart/2005/8/layout/hProcess4"/>
    <dgm:cxn modelId="{AE676466-9B99-48CE-989F-6A53250B18BB}" type="presOf" srcId="{DD2CC0E8-DECE-4D6F-BD64-398BD0C5BFC0}" destId="{1237D7F5-C926-456B-B7A6-00F4E0ABAB44}" srcOrd="0" destOrd="0" presId="urn:microsoft.com/office/officeart/2005/8/layout/hProcess4"/>
    <dgm:cxn modelId="{F4ACC21F-BF75-472A-B599-769F5EB4A437}" srcId="{A6C16C62-A3C6-43FF-A981-104C6157AB69}" destId="{A0E478F5-67D0-4CFC-9700-04DC68262CFE}" srcOrd="0" destOrd="0" parTransId="{9A8DE526-58E9-4468-A248-C3202B1A260A}" sibTransId="{258AA385-5655-4F83-BF3A-2EE82A94139F}"/>
    <dgm:cxn modelId="{0A1C6782-DB7F-43F9-B0F1-CC1075537ECA}" srcId="{3A10283C-67D6-4DA8-A4BA-BCBB34305078}" destId="{39229856-AFB2-4B65-8492-D22EE48BA04B}" srcOrd="2" destOrd="0" parTransId="{AB20AEDD-73BE-4312-BE7F-64ED0BBDCD88}" sibTransId="{B84C3304-19BC-4B60-B54E-3A788946DCB2}"/>
    <dgm:cxn modelId="{DD953883-5EBE-442C-8589-137A1935D190}" type="presOf" srcId="{6D39A7C8-E8D4-4B8F-A5E9-7DFE0520BA7C}" destId="{7FA68275-7DB9-41B9-BCDC-C6564CF6A59E}" srcOrd="1" destOrd="2" presId="urn:microsoft.com/office/officeart/2005/8/layout/hProcess4"/>
    <dgm:cxn modelId="{C19EF34D-3810-49D2-9BB2-8A627CDFEDB1}" type="presOf" srcId="{C07D1B0C-3167-4285-A103-6BE99DCA5597}" destId="{8F47CB67-2FDF-4A4C-BD8A-28F48325888D}" srcOrd="1" destOrd="1" presId="urn:microsoft.com/office/officeart/2005/8/layout/hProcess4"/>
    <dgm:cxn modelId="{12DC2EC3-D211-4FBF-B24E-DE69C0CAFEBA}" type="presOf" srcId="{6D39A7C8-E8D4-4B8F-A5E9-7DFE0520BA7C}" destId="{621649CC-9DD1-4C0D-85E9-808BFAF2CA9A}" srcOrd="0" destOrd="2" presId="urn:microsoft.com/office/officeart/2005/8/layout/hProcess4"/>
    <dgm:cxn modelId="{2CEBCDB9-3FDE-42C3-B81A-264844E8DE53}" srcId="{A6C16C62-A3C6-43FF-A981-104C6157AB69}" destId="{6D39A7C8-E8D4-4B8F-A5E9-7DFE0520BA7C}" srcOrd="2" destOrd="0" parTransId="{DA6C52BE-13E8-4473-8EFB-4B65A6C62F23}" sibTransId="{DAFA307D-1485-4CC0-98C8-398B70842D2E}"/>
    <dgm:cxn modelId="{A76634AF-6F71-4EB9-A7D4-535C44329B6A}" type="presOf" srcId="{3A10283C-67D6-4DA8-A4BA-BCBB34305078}" destId="{0818A0F4-8851-4309-968D-C8CB3522C0FD}" srcOrd="0" destOrd="0" presId="urn:microsoft.com/office/officeart/2005/8/layout/hProcess4"/>
    <dgm:cxn modelId="{9A2DCC20-8408-43B0-8429-E8F01472ED03}" type="presOf" srcId="{7B12256F-A24C-44CB-B268-1A67EEC44EFA}" destId="{880B8F79-FA03-4EE8-9162-F94E4E0E4589}" srcOrd="0" destOrd="0" presId="urn:microsoft.com/office/officeart/2005/8/layout/hProcess4"/>
    <dgm:cxn modelId="{C11CA544-07F0-4426-AD64-DEDDF911FA19}" type="presOf" srcId="{EC1BA302-C0E3-4300-8C0D-DA38F06F3167}" destId="{621649CC-9DD1-4C0D-85E9-808BFAF2CA9A}" srcOrd="0" destOrd="1" presId="urn:microsoft.com/office/officeart/2005/8/layout/hProcess4"/>
    <dgm:cxn modelId="{3DD21ECD-02D3-40F2-9121-D944EE25EF49}" srcId="{3A10283C-67D6-4DA8-A4BA-BCBB34305078}" destId="{19E0E585-3BCC-4646-AC86-B037262D59C9}" srcOrd="0" destOrd="0" parTransId="{700C2DB3-7CC5-4E1F-A173-B111A2C86344}" sibTransId="{AABB85CC-6DB0-445F-95BC-B77C678E7297}"/>
    <dgm:cxn modelId="{E6D8A773-714C-456F-9A57-58A0FEE6E650}" srcId="{A6C16C62-A3C6-43FF-A981-104C6157AB69}" destId="{EC1BA302-C0E3-4300-8C0D-DA38F06F3167}" srcOrd="1" destOrd="0" parTransId="{42D7D43E-6036-4330-9A19-F7B954D27596}" sibTransId="{7D732245-5AAD-44F1-B4AC-3523EE517C7A}"/>
    <dgm:cxn modelId="{2546243D-D7F2-4540-9C14-85415BF8DB74}" srcId="{462E2195-6968-4125-8B16-D36E58CA8B17}" destId="{6AA35EE4-01D9-4E19-9153-70B883D25ACA}" srcOrd="1" destOrd="0" parTransId="{A19FCBDE-43C7-4273-AE9E-3BACB4BCB492}" sibTransId="{9C09F14C-FBF6-4758-BAB7-B9AC970FD00B}"/>
    <dgm:cxn modelId="{A8601B10-5067-4368-9366-1E0CBDE2903C}" type="presOf" srcId="{A0E478F5-67D0-4CFC-9700-04DC68262CFE}" destId="{621649CC-9DD1-4C0D-85E9-808BFAF2CA9A}" srcOrd="0" destOrd="0" presId="urn:microsoft.com/office/officeart/2005/8/layout/hProcess4"/>
    <dgm:cxn modelId="{C449F3FB-4F0B-4F7A-B79C-3810648727F2}" type="presOf" srcId="{39229856-AFB2-4B65-8492-D22EE48BA04B}" destId="{D5900D54-6886-469E-969A-19053B7B806C}" srcOrd="0" destOrd="2" presId="urn:microsoft.com/office/officeart/2005/8/layout/hProcess4"/>
    <dgm:cxn modelId="{FEA83939-2DEB-46EF-B82E-D7BB8C57C5C7}" srcId="{462E2195-6968-4125-8B16-D36E58CA8B17}" destId="{DD2CC0E8-DECE-4D6F-BD64-398BD0C5BFC0}" srcOrd="0" destOrd="0" parTransId="{4B2CE604-F356-48B6-BD91-927E8F1E0CE1}" sibTransId="{160A497D-A2A8-4CDB-8855-CAA055DB75B4}"/>
    <dgm:cxn modelId="{A356ADEF-6294-47BF-9058-18A20C65D284}" type="presOf" srcId="{A6C16C62-A3C6-43FF-A981-104C6157AB69}" destId="{E7026894-54A5-49F3-B9AC-55E3B6759C15}" srcOrd="0" destOrd="0" presId="urn:microsoft.com/office/officeart/2005/8/layout/hProcess4"/>
    <dgm:cxn modelId="{C67A2B8E-19A9-4C13-BA9E-0E6A1F7A284A}" type="presOf" srcId="{1D7FC714-9B5C-4225-846F-06C36ABB8260}" destId="{6F68FE72-281B-4A60-AF36-2E8D3DC9AB53}" srcOrd="0" destOrd="0" presId="urn:microsoft.com/office/officeart/2005/8/layout/hProcess4"/>
    <dgm:cxn modelId="{AF54580B-E5B7-472F-B403-37C29147D431}" srcId="{A1D9514D-5403-4C39-833B-0AA7E9E9AB1E}" destId="{462E2195-6968-4125-8B16-D36E58CA8B17}" srcOrd="0" destOrd="0" parTransId="{0BCBE8C8-9507-4833-AAEB-4F98FFF9F0FD}" sibTransId="{1D7FC714-9B5C-4225-846F-06C36ABB8260}"/>
    <dgm:cxn modelId="{3826032C-E94F-42D9-BBC0-E3D139ECB609}" type="presParOf" srcId="{EC88EF66-7670-4232-BDC6-649B033C344D}" destId="{85518699-ED78-4357-8110-6A9DDE92B084}" srcOrd="0" destOrd="0" presId="urn:microsoft.com/office/officeart/2005/8/layout/hProcess4"/>
    <dgm:cxn modelId="{2721D6AA-1E8C-4022-A9EB-0E080ED15ECA}" type="presParOf" srcId="{EC88EF66-7670-4232-BDC6-649B033C344D}" destId="{D8820F88-4C03-47B3-AA88-329A2137B7E5}" srcOrd="1" destOrd="0" presId="urn:microsoft.com/office/officeart/2005/8/layout/hProcess4"/>
    <dgm:cxn modelId="{1C427FA1-78C6-4147-9BDF-D4168A1BAE48}" type="presParOf" srcId="{EC88EF66-7670-4232-BDC6-649B033C344D}" destId="{71AE6450-CA3F-41A1-9FDF-3C7BFA08F2D1}" srcOrd="2" destOrd="0" presId="urn:microsoft.com/office/officeart/2005/8/layout/hProcess4"/>
    <dgm:cxn modelId="{51B5700A-192B-4623-8859-39752442B3F4}" type="presParOf" srcId="{71AE6450-CA3F-41A1-9FDF-3C7BFA08F2D1}" destId="{3497AA20-FF4E-4452-9715-FD8A6974190C}" srcOrd="0" destOrd="0" presId="urn:microsoft.com/office/officeart/2005/8/layout/hProcess4"/>
    <dgm:cxn modelId="{5DC96751-FECF-4AAF-93C1-BCF4145A3122}" type="presParOf" srcId="{3497AA20-FF4E-4452-9715-FD8A6974190C}" destId="{E8B174A8-808F-4E2B-BE88-3C1FD9A4B792}" srcOrd="0" destOrd="0" presId="urn:microsoft.com/office/officeart/2005/8/layout/hProcess4"/>
    <dgm:cxn modelId="{DB07FF46-EB04-49C9-B47B-041CA4EABCAE}" type="presParOf" srcId="{3497AA20-FF4E-4452-9715-FD8A6974190C}" destId="{1237D7F5-C926-456B-B7A6-00F4E0ABAB44}" srcOrd="1" destOrd="0" presId="urn:microsoft.com/office/officeart/2005/8/layout/hProcess4"/>
    <dgm:cxn modelId="{0D39E7B7-BD6F-4694-831F-57EDC51D6C30}" type="presParOf" srcId="{3497AA20-FF4E-4452-9715-FD8A6974190C}" destId="{7E7EF155-361B-4F2C-B94C-0A72E8F39439}" srcOrd="2" destOrd="0" presId="urn:microsoft.com/office/officeart/2005/8/layout/hProcess4"/>
    <dgm:cxn modelId="{4B13DEBB-198F-4B3B-AFD5-1D0B9DAB807B}" type="presParOf" srcId="{3497AA20-FF4E-4452-9715-FD8A6974190C}" destId="{2DC3356D-F7EA-489C-966C-ED9086B3A5F2}" srcOrd="3" destOrd="0" presId="urn:microsoft.com/office/officeart/2005/8/layout/hProcess4"/>
    <dgm:cxn modelId="{1F445E88-66E9-4A8C-9BE3-426698484E7E}" type="presParOf" srcId="{3497AA20-FF4E-4452-9715-FD8A6974190C}" destId="{372F69C9-FEC8-4255-B073-BF9A61BBCA49}" srcOrd="4" destOrd="0" presId="urn:microsoft.com/office/officeart/2005/8/layout/hProcess4"/>
    <dgm:cxn modelId="{51B75F6E-4AF8-4539-B516-5C2217257B27}" type="presParOf" srcId="{71AE6450-CA3F-41A1-9FDF-3C7BFA08F2D1}" destId="{6F68FE72-281B-4A60-AF36-2E8D3DC9AB53}" srcOrd="1" destOrd="0" presId="urn:microsoft.com/office/officeart/2005/8/layout/hProcess4"/>
    <dgm:cxn modelId="{638E4627-48D6-4C79-AFA7-409F8F951BFA}" type="presParOf" srcId="{71AE6450-CA3F-41A1-9FDF-3C7BFA08F2D1}" destId="{662C0B40-F264-4204-85D0-265471222D42}" srcOrd="2" destOrd="0" presId="urn:microsoft.com/office/officeart/2005/8/layout/hProcess4"/>
    <dgm:cxn modelId="{89DD04CD-7E58-4CE5-9A3C-8D20A737F072}" type="presParOf" srcId="{662C0B40-F264-4204-85D0-265471222D42}" destId="{99387CCB-2F60-4F5B-9F8E-C15F1D4903D1}" srcOrd="0" destOrd="0" presId="urn:microsoft.com/office/officeart/2005/8/layout/hProcess4"/>
    <dgm:cxn modelId="{2C4DBFC6-B967-4A60-A08E-4F71DA85456B}" type="presParOf" srcId="{662C0B40-F264-4204-85D0-265471222D42}" destId="{621649CC-9DD1-4C0D-85E9-808BFAF2CA9A}" srcOrd="1" destOrd="0" presId="urn:microsoft.com/office/officeart/2005/8/layout/hProcess4"/>
    <dgm:cxn modelId="{F6DB87D7-6C1B-4318-9824-B3249354F814}" type="presParOf" srcId="{662C0B40-F264-4204-85D0-265471222D42}" destId="{7FA68275-7DB9-41B9-BCDC-C6564CF6A59E}" srcOrd="2" destOrd="0" presId="urn:microsoft.com/office/officeart/2005/8/layout/hProcess4"/>
    <dgm:cxn modelId="{35DA67A3-4E52-44A6-976F-AF17A5E70965}" type="presParOf" srcId="{662C0B40-F264-4204-85D0-265471222D42}" destId="{E7026894-54A5-49F3-B9AC-55E3B6759C15}" srcOrd="3" destOrd="0" presId="urn:microsoft.com/office/officeart/2005/8/layout/hProcess4"/>
    <dgm:cxn modelId="{8385CFA4-B2BB-41FF-8BB2-7E27D1756FDD}" type="presParOf" srcId="{662C0B40-F264-4204-85D0-265471222D42}" destId="{D7635C85-4597-4ED5-8893-DDC1B10EFAED}" srcOrd="4" destOrd="0" presId="urn:microsoft.com/office/officeart/2005/8/layout/hProcess4"/>
    <dgm:cxn modelId="{C25C8A82-C1E3-4883-BB60-231434BF68AF}" type="presParOf" srcId="{71AE6450-CA3F-41A1-9FDF-3C7BFA08F2D1}" destId="{880B8F79-FA03-4EE8-9162-F94E4E0E4589}" srcOrd="3" destOrd="0" presId="urn:microsoft.com/office/officeart/2005/8/layout/hProcess4"/>
    <dgm:cxn modelId="{427F71E3-740A-4E35-A878-08A9A42C7221}" type="presParOf" srcId="{71AE6450-CA3F-41A1-9FDF-3C7BFA08F2D1}" destId="{A6A746C7-9368-4416-A183-B383116FB0ED}" srcOrd="4" destOrd="0" presId="urn:microsoft.com/office/officeart/2005/8/layout/hProcess4"/>
    <dgm:cxn modelId="{870CC4F5-A725-4F57-B66E-435AF306212B}" type="presParOf" srcId="{A6A746C7-9368-4416-A183-B383116FB0ED}" destId="{7CAF3385-7C87-41AD-8E5F-D393E5932861}" srcOrd="0" destOrd="0" presId="urn:microsoft.com/office/officeart/2005/8/layout/hProcess4"/>
    <dgm:cxn modelId="{59A89A64-CF3A-4189-B88C-A6D05B873D68}" type="presParOf" srcId="{A6A746C7-9368-4416-A183-B383116FB0ED}" destId="{D5900D54-6886-469E-969A-19053B7B806C}" srcOrd="1" destOrd="0" presId="urn:microsoft.com/office/officeart/2005/8/layout/hProcess4"/>
    <dgm:cxn modelId="{2893C8EC-3C4D-40B3-9438-07F781ADC4F0}" type="presParOf" srcId="{A6A746C7-9368-4416-A183-B383116FB0ED}" destId="{8F47CB67-2FDF-4A4C-BD8A-28F48325888D}" srcOrd="2" destOrd="0" presId="urn:microsoft.com/office/officeart/2005/8/layout/hProcess4"/>
    <dgm:cxn modelId="{B377A2EA-5CE3-41A3-ADF8-12B9D80D3CAC}" type="presParOf" srcId="{A6A746C7-9368-4416-A183-B383116FB0ED}" destId="{0818A0F4-8851-4309-968D-C8CB3522C0FD}" srcOrd="3" destOrd="0" presId="urn:microsoft.com/office/officeart/2005/8/layout/hProcess4"/>
    <dgm:cxn modelId="{B2493E8C-7BA2-4336-896F-F6D7065DE5C5}" type="presParOf" srcId="{A6A746C7-9368-4416-A183-B383116FB0ED}" destId="{5025F764-4882-4662-A6C0-9B7FB3F226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7D7F5-C926-456B-B7A6-00F4E0ABAB44}">
      <dsp:nvSpPr>
        <dsp:cNvPr id="0" name=""/>
        <dsp:cNvSpPr/>
      </dsp:nvSpPr>
      <dsp:spPr>
        <a:xfrm>
          <a:off x="1620" y="1569939"/>
          <a:ext cx="2947397" cy="2115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Rainfall deficit: Frequency, Severity and Timing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Hydrology drought</a:t>
          </a:r>
        </a:p>
      </dsp:txBody>
      <dsp:txXfrm>
        <a:off x="50307" y="1618626"/>
        <a:ext cx="2850023" cy="1564923"/>
      </dsp:txXfrm>
    </dsp:sp>
    <dsp:sp modelId="{6F68FE72-281B-4A60-AF36-2E8D3DC9AB53}">
      <dsp:nvSpPr>
        <dsp:cNvPr id="0" name=""/>
        <dsp:cNvSpPr/>
      </dsp:nvSpPr>
      <dsp:spPr>
        <a:xfrm>
          <a:off x="786399" y="1267082"/>
          <a:ext cx="3862725" cy="3862725"/>
        </a:xfrm>
        <a:prstGeom prst="leftCircularArrow">
          <a:avLst>
            <a:gd name="adj1" fmla="val 3099"/>
            <a:gd name="adj2" fmla="val 380849"/>
            <a:gd name="adj3" fmla="val 2156360"/>
            <a:gd name="adj4" fmla="val 9024489"/>
            <a:gd name="adj5" fmla="val 3615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C3356D-F7EA-489C-966C-ED9086B3A5F2}">
      <dsp:nvSpPr>
        <dsp:cNvPr id="0" name=""/>
        <dsp:cNvSpPr/>
      </dsp:nvSpPr>
      <dsp:spPr>
        <a:xfrm>
          <a:off x="0" y="3219798"/>
          <a:ext cx="2233149" cy="88804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anose="020F0502020204030204"/>
              <a:ea typeface="+mn-ea"/>
              <a:cs typeface="+mn-cs"/>
            </a:rPr>
            <a:t>Drought risk assessment</a:t>
          </a:r>
        </a:p>
      </dsp:txBody>
      <dsp:txXfrm>
        <a:off x="26010" y="3245808"/>
        <a:ext cx="2181129" cy="836029"/>
      </dsp:txXfrm>
    </dsp:sp>
    <dsp:sp modelId="{621649CC-9DD1-4C0D-85E9-808BFAF2CA9A}">
      <dsp:nvSpPr>
        <dsp:cNvPr id="0" name=""/>
        <dsp:cNvSpPr/>
      </dsp:nvSpPr>
      <dsp:spPr>
        <a:xfrm>
          <a:off x="3405975" y="1591551"/>
          <a:ext cx="2914787" cy="2072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00B050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Conceptual framework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Indicators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What and how to measure</a:t>
          </a:r>
          <a:endParaRPr lang="en-US" sz="20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53660" y="2083261"/>
        <a:ext cx="2819417" cy="1532721"/>
      </dsp:txXfrm>
    </dsp:sp>
    <dsp:sp modelId="{880B8F79-FA03-4EE8-9162-F94E4E0E4589}">
      <dsp:nvSpPr>
        <dsp:cNvPr id="0" name=""/>
        <dsp:cNvSpPr/>
      </dsp:nvSpPr>
      <dsp:spPr>
        <a:xfrm>
          <a:off x="4622446" y="172005"/>
          <a:ext cx="3731171" cy="3731171"/>
        </a:xfrm>
        <a:prstGeom prst="circularArrow">
          <a:avLst>
            <a:gd name="adj1" fmla="val 2775"/>
            <a:gd name="adj2" fmla="val 338526"/>
            <a:gd name="adj3" fmla="val 19485963"/>
            <a:gd name="adj4" fmla="val 12575511"/>
            <a:gd name="adj5" fmla="val 3238"/>
          </a:avLst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026894-54A5-49F3-B9AC-55E3B6759C15}">
      <dsp:nvSpPr>
        <dsp:cNvPr id="0" name=""/>
        <dsp:cNvSpPr/>
      </dsp:nvSpPr>
      <dsp:spPr>
        <a:xfrm>
          <a:off x="3819952" y="1174034"/>
          <a:ext cx="2233149" cy="8880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Calibri" panose="020F0502020204030204"/>
              <a:ea typeface="+mn-ea"/>
              <a:cs typeface="+mn-cs"/>
            </a:rPr>
            <a:t>Framework and indicators</a:t>
          </a:r>
        </a:p>
      </dsp:txBody>
      <dsp:txXfrm>
        <a:off x="3845962" y="1200044"/>
        <a:ext cx="2181129" cy="836029"/>
      </dsp:txXfrm>
    </dsp:sp>
    <dsp:sp modelId="{D5900D54-6886-469E-969A-19053B7B806C}">
      <dsp:nvSpPr>
        <dsp:cNvPr id="0" name=""/>
        <dsp:cNvSpPr/>
      </dsp:nvSpPr>
      <dsp:spPr>
        <a:xfrm>
          <a:off x="6794025" y="1591551"/>
          <a:ext cx="2991286" cy="2072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Water balance tool</a:t>
          </a:r>
          <a:endParaRPr lang="en-US" sz="1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Apply to Agri-catchments</a:t>
          </a:r>
          <a:endParaRPr lang="en-US" sz="19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  <a:cs typeface="+mn-cs"/>
            </a:rPr>
            <a:t>Suggest and assess interventions</a:t>
          </a:r>
        </a:p>
      </dsp:txBody>
      <dsp:txXfrm>
        <a:off x="6841710" y="1639236"/>
        <a:ext cx="2895916" cy="1532721"/>
      </dsp:txXfrm>
    </dsp:sp>
    <dsp:sp modelId="{0818A0F4-8851-4309-968D-C8CB3522C0FD}">
      <dsp:nvSpPr>
        <dsp:cNvPr id="0" name=""/>
        <dsp:cNvSpPr/>
      </dsp:nvSpPr>
      <dsp:spPr>
        <a:xfrm>
          <a:off x="7591810" y="3219642"/>
          <a:ext cx="2233149" cy="8880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Calibri" panose="020F0502020204030204"/>
              <a:ea typeface="+mn-ea"/>
              <a:cs typeface="+mn-cs"/>
            </a:rPr>
            <a:t>Application</a:t>
          </a:r>
          <a:endParaRPr lang="en-US" sz="2700" kern="1200" dirty="0">
            <a:latin typeface="Calibri" panose="020F0502020204030204"/>
            <a:ea typeface="+mn-ea"/>
            <a:cs typeface="+mn-cs"/>
          </a:endParaRPr>
        </a:p>
      </dsp:txBody>
      <dsp:txXfrm>
        <a:off x="7617820" y="3245652"/>
        <a:ext cx="2181129" cy="836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B18DC-5A34-430A-B8E8-987F892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26C82-5339-4B83-883E-502780D02411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7229B-A080-4682-82FD-4D6D5202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84317-0472-4837-BE51-FE2BC5B6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0D9EE-B686-440A-803D-6980448E11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4BFD7-E696-4CEF-8E57-0408883C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03EF-35CD-4317-827B-994EEE18F6B8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B4A7B-07AE-49CF-AC7D-DD20AA90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1418E-A254-467B-9DEC-46073E0D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E113E-3056-4B27-99D1-30BF58C422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2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98C88-F02F-4A03-86C8-F1F32B1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A5F74-34AA-4A7C-B19B-229E86EF749E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2E73B-9736-4E86-8636-12C6FD37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6D2FE-B3DC-4017-A42A-9D06594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AD3BC-973B-44C3-A8A1-7B634680FD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0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A3A98-01ED-4E7A-98EA-5CE40E98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DB77B-D398-4A0E-AFC7-5B5DF0DF086A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3485F-5E98-4121-8AC6-BD041C1B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6D6DB-DA73-4B81-89F2-C9B790F1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C3ED6-3C0E-4576-9F0C-FB00FFED27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5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D648C-FDDF-4E98-8B65-846305B6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D8C9-5606-4C55-B428-1E6CF726184B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834-F826-443C-A85C-9B34566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3B224-F1DA-422E-9E22-56D83B7A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987D8-74BA-4FF1-8C30-4595A56559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6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D1C6439-FD72-4709-9E66-476B643F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C526A-745E-4339-A4F3-A8AA3F57AF1F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D8143B2-760F-48BE-9999-31255860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0EA60A9-7A7B-427F-BC39-30DCD3DA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777A7-5914-4398-B5C5-181F4915D5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7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A9515A5-1488-4432-8526-26B492C4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B8C78-D805-4A01-8B94-E81A0DCB69A5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ECB3201-1D50-4B61-B0BE-8B4595D5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1A3EB9F-48A6-4F02-B60D-10E10BC9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DE1D-E7B1-43A4-AF32-01C4299B332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2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A96C204C-968B-48B9-A2CB-72B446C1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C83C0-B3A9-46A5-A4F2-02311883FA99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1956C94-3ACB-4527-996D-6C681B1F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EE184CB2-534D-42BC-A5E9-638E8ACC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50334-5245-49E9-BEF5-18980207EE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4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5E37FBA-343D-4DD7-B637-57983B0E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C77F7-3B77-4881-A2CB-1A469D0CC09A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C704885-5683-4B99-891A-D5CDC6D6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D9E339A-5172-43AC-8B79-F8C0F9C2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6C6BE-7853-4856-94A4-C6BED6E1F6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8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1760FE0-D937-48DC-89B7-4495608E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11FC-7D9C-4F52-AC35-E54340A0A726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1E384AC-4B75-4B10-8176-421E4779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BB10461-A953-449D-8DF6-E325EAD9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EA706-84F8-4D51-8EFB-BD64CBE485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1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FF7B2533-7A2B-4259-AE0C-68AC0C5C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77746-3867-4684-A30B-C620DB82E89E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E86B4922-7691-4642-B0AD-A7256FC0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555A264-D1FE-4CC5-BCD2-4342D24B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EA3B9-B697-4C1B-81D0-8D54F8A25EE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2D1DFDF0-2A04-4A12-8AA0-B5158ED130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5AE1D871-AC1C-4A7B-9C18-5FD23C8A1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6CC62-E435-4D8D-A694-3436AA62F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/>
              <a:pPr>
                <a:defRPr/>
              </a:pPr>
              <a:t>2021-11-27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A7C90-7CA2-4E90-9FF0-1DC7DC8E0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2F0FC-3FE4-4225-8A05-97B236C8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2D5145C-5DF6-4655-9396-8B25C2160E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3.sv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8.svg"/><Relationship Id="rId5" Type="http://schemas.openxmlformats.org/officeDocument/2006/relationships/image" Target="../media/image150.svg"/><Relationship Id="rId10" Type="http://schemas.openxmlformats.org/officeDocument/2006/relationships/image" Target="../media/image20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>
            <a:extLst>
              <a:ext uri="{FF2B5EF4-FFF2-40B4-BE49-F238E27FC236}">
                <a16:creationId xmlns:a16="http://schemas.microsoft.com/office/drawing/2014/main" id="{69A60C2C-224B-4156-887C-8ADCD726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80238" y="220265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Water balance-based tool for drought proofing agricultural watersheds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902194E-824B-488E-B0BB-E4F4084D7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80" y="5208845"/>
            <a:ext cx="585711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Faiz Alam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 – International Water Management Institute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m.alam@cgiar.org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39" y="967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91653" y="272383"/>
            <a:ext cx="645240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+mn-ea"/>
              </a:rPr>
              <a:t>Easily acquired input Parameters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3ADC4D-88BB-4DF0-B406-6D8047F60DDD}"/>
              </a:ext>
            </a:extLst>
          </p:cNvPr>
          <p:cNvSpPr/>
          <p:nvPr/>
        </p:nvSpPr>
        <p:spPr>
          <a:xfrm rot="5400000">
            <a:off x="1851134" y="4129227"/>
            <a:ext cx="4375884" cy="242475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97A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62D3EC-8473-4DD3-BF0F-0D1DFD10EB67}"/>
              </a:ext>
            </a:extLst>
          </p:cNvPr>
          <p:cNvGrpSpPr/>
          <p:nvPr/>
        </p:nvGrpSpPr>
        <p:grpSpPr>
          <a:xfrm rot="5400000">
            <a:off x="2081850" y="2148797"/>
            <a:ext cx="271305" cy="3749055"/>
            <a:chOff x="2013531" y="3354913"/>
            <a:chExt cx="271305" cy="3749055"/>
          </a:xfrm>
          <a:solidFill>
            <a:srgbClr val="0070C0"/>
          </a:solidFill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BA37CC-358B-49E9-80F8-7B5A49A1BFB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sp>
          <p:nvSpPr>
            <p:cNvPr id="68" name="Doughnut 22">
              <a:extLst>
                <a:ext uri="{FF2B5EF4-FFF2-40B4-BE49-F238E27FC236}">
                  <a16:creationId xmlns:a16="http://schemas.microsoft.com/office/drawing/2014/main" id="{F3E69314-41CD-4F75-A97E-229C2C4D0969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CD410DA-37B4-4BE5-9E75-16E64F072DA3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Graphic 5">
            <a:extLst>
              <a:ext uri="{FF2B5EF4-FFF2-40B4-BE49-F238E27FC236}">
                <a16:creationId xmlns:a16="http://schemas.microsoft.com/office/drawing/2014/main" id="{42D07C70-94BD-456A-9117-335C9FD84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523" y="3342893"/>
            <a:ext cx="463515" cy="4635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1" name="Graphic 98">
            <a:extLst>
              <a:ext uri="{FF2B5EF4-FFF2-40B4-BE49-F238E27FC236}">
                <a16:creationId xmlns:a16="http://schemas.microsoft.com/office/drawing/2014/main" id="{52D3F2BE-D80A-4918-9B67-9AD4E323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199" y="2746998"/>
            <a:ext cx="524514" cy="49584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76F9C8C-52DB-4DEB-9741-70CC8BEF16AD}"/>
              </a:ext>
            </a:extLst>
          </p:cNvPr>
          <p:cNvSpPr txBox="1"/>
          <p:nvPr/>
        </p:nvSpPr>
        <p:spPr>
          <a:xfrm>
            <a:off x="937365" y="2823117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Rainfall &amp; Temperature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Daily Rainfall data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Monthly Min &amp; Max temperature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SPI categories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E6632C-E5F5-4E9E-BAEE-DB0167CB6917}"/>
              </a:ext>
            </a:extLst>
          </p:cNvPr>
          <p:cNvGrpSpPr/>
          <p:nvPr/>
        </p:nvGrpSpPr>
        <p:grpSpPr>
          <a:xfrm rot="16200000">
            <a:off x="5716137" y="1316627"/>
            <a:ext cx="271305" cy="3749055"/>
            <a:chOff x="2013531" y="3354913"/>
            <a:chExt cx="271305" cy="37490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164929-F160-4685-9025-70575203CBE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noFill/>
            <a:ln w="15875" cap="flat" cmpd="sng" algn="ctr">
              <a:solidFill>
                <a:srgbClr val="E86933"/>
              </a:solidFill>
              <a:prstDash val="solid"/>
              <a:miter lim="800000"/>
            </a:ln>
            <a:effectLst/>
          </p:spPr>
        </p:cxnSp>
        <p:sp>
          <p:nvSpPr>
            <p:cNvPr id="75" name="Doughnut 22">
              <a:extLst>
                <a:ext uri="{FF2B5EF4-FFF2-40B4-BE49-F238E27FC236}">
                  <a16:creationId xmlns:a16="http://schemas.microsoft.com/office/drawing/2014/main" id="{6095CBA4-BCBB-4E46-AF48-C11A2D130F5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solidFill>
              <a:srgbClr val="E869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5E9FCB-08C9-4ABB-ABA4-969F8D3E09D1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solidFill>
              <a:srgbClr val="E869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4263043" y="1936254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Land Use &amp; Soil 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Soil Types, depth &amp; Distribution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Hydrological condition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Land Use Land Cover Data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Latitude &amp; Hemisphere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E5723AE-D69F-46A0-915A-0693072C0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83" y="1982683"/>
            <a:ext cx="618562" cy="63249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DED24DC-4FC2-4AC5-A345-2472FFB608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6"/>
          <a:stretch/>
        </p:blipFill>
        <p:spPr>
          <a:xfrm>
            <a:off x="7341889" y="2425722"/>
            <a:ext cx="458371" cy="694897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2AB42D5C-A007-440C-9CE3-D3BFAF8D2F9B}"/>
              </a:ext>
            </a:extLst>
          </p:cNvPr>
          <p:cNvGrpSpPr/>
          <p:nvPr/>
        </p:nvGrpSpPr>
        <p:grpSpPr>
          <a:xfrm rot="16200000">
            <a:off x="5716137" y="3108010"/>
            <a:ext cx="271305" cy="3749055"/>
            <a:chOff x="2013531" y="3354913"/>
            <a:chExt cx="271305" cy="3749055"/>
          </a:xfrm>
          <a:solidFill>
            <a:srgbClr val="00B050"/>
          </a:solidFill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040AD74-3463-4794-9A88-95FCC2EC71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sp>
          <p:nvSpPr>
            <p:cNvPr id="82" name="Doughnut 22">
              <a:extLst>
                <a:ext uri="{FF2B5EF4-FFF2-40B4-BE49-F238E27FC236}">
                  <a16:creationId xmlns:a16="http://schemas.microsoft.com/office/drawing/2014/main" id="{4529D2DD-8FA4-4380-8C4D-66DE49ACD68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B482BFD-6F9E-462C-9C91-29ACF363E732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D0158CC-98AD-4160-9822-DBCB0E650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0" y="3644143"/>
            <a:ext cx="1359408" cy="13868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0AE0497-8522-4639-AFCB-4F97B1A9F3E8}"/>
              </a:ext>
            </a:extLst>
          </p:cNvPr>
          <p:cNvSpPr txBox="1"/>
          <p:nvPr/>
        </p:nvSpPr>
        <p:spPr>
          <a:xfrm>
            <a:off x="4317640" y="3680897"/>
            <a:ext cx="27518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Crop Pattern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Crop Type and growth duration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Upto</a:t>
            </a: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 9 crops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Rainfed &amp; Irrigated area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Sowing Month &amp; Week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ED2D8C8-ECCD-4DED-94B8-76B29D91914A}"/>
              </a:ext>
            </a:extLst>
          </p:cNvPr>
          <p:cNvGrpSpPr/>
          <p:nvPr/>
        </p:nvGrpSpPr>
        <p:grpSpPr>
          <a:xfrm rot="5400000">
            <a:off x="2087000" y="4018448"/>
            <a:ext cx="271305" cy="3749055"/>
            <a:chOff x="2013531" y="3354913"/>
            <a:chExt cx="271305" cy="3749055"/>
          </a:xfrm>
          <a:solidFill>
            <a:srgbClr val="00B0F0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995807-902C-4040-96E9-3658DDD2F7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88" name="Doughnut 22">
              <a:extLst>
                <a:ext uri="{FF2B5EF4-FFF2-40B4-BE49-F238E27FC236}">
                  <a16:creationId xmlns:a16="http://schemas.microsoft.com/office/drawing/2014/main" id="{701C857E-D31F-4B1A-BE83-E2B832ACF7FD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C4BD8C7-F3A5-4585-B516-E1ACB38BDA37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395134F-B611-43AD-9AC6-6685BC7B4125}"/>
              </a:ext>
            </a:extLst>
          </p:cNvPr>
          <p:cNvSpPr txBox="1"/>
          <p:nvPr/>
        </p:nvSpPr>
        <p:spPr>
          <a:xfrm>
            <a:off x="823360" y="4372370"/>
            <a:ext cx="30199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Irrigation &amp; Domestic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Irrigation Efficiency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Groundwater &amp; Surface water dependency (%)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River / Canal water availability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Population &amp; daily water usage</a:t>
            </a:r>
          </a:p>
        </p:txBody>
      </p:sp>
      <p:pic>
        <p:nvPicPr>
          <p:cNvPr id="91" name="Graphic 21">
            <a:extLst>
              <a:ext uri="{FF2B5EF4-FFF2-40B4-BE49-F238E27FC236}">
                <a16:creationId xmlns:a16="http://schemas.microsoft.com/office/drawing/2014/main" id="{5F464BC8-8E06-44FC-9CA8-D4D2652D1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5140" y="5236767"/>
            <a:ext cx="479523" cy="413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05029F-90CE-4100-8CBD-D0C1769B64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6"/>
          <a:stretch/>
        </p:blipFill>
        <p:spPr>
          <a:xfrm>
            <a:off x="239233" y="4372370"/>
            <a:ext cx="546863" cy="993224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/>
          <p:nvPr/>
        </p:nvCxnSpPr>
        <p:spPr>
          <a:xfrm flipH="1">
            <a:off x="7939534" y="1855240"/>
            <a:ext cx="1622" cy="458316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graphicFrame>
        <p:nvGraphicFramePr>
          <p:cNvPr id="4101" name="Table 4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58667"/>
              </p:ext>
            </p:extLst>
          </p:nvPr>
        </p:nvGraphicFramePr>
        <p:xfrm>
          <a:off x="8091260" y="1941334"/>
          <a:ext cx="4030857" cy="436963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9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/>
                        <a:t>Inbuilt Database</a:t>
                      </a:r>
                      <a:endParaRPr lang="en-US" b="1" kern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CN,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Radiation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Matrix of land use &amp; Soil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radiation </a:t>
                      </a:r>
                      <a:endParaRPr lang="en-US" sz="1600" i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40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Soil 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Infiltration rate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capacity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Wilting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489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Crops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growth duration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coefficient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response factor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depth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yieldPrice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Depletion factor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Intervention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 of water balance components, costs..</a:t>
                      </a:r>
                      <a:endParaRPr lang="en-US" sz="1600" i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2614066" y="1318121"/>
            <a:ext cx="285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  <a:ea typeface="+mn-ea"/>
              </a:rPr>
              <a:t>User Inputs</a:t>
            </a: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>
            <a:endCxn id="65" idx="1"/>
          </p:cNvCxnSpPr>
          <p:nvPr/>
        </p:nvCxnSpPr>
        <p:spPr>
          <a:xfrm flipH="1">
            <a:off x="4039076" y="1753118"/>
            <a:ext cx="68" cy="30940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/>
          <p:nvPr/>
        </p:nvCxnSpPr>
        <p:spPr>
          <a:xfrm flipV="1">
            <a:off x="3317857" y="1751340"/>
            <a:ext cx="1442437" cy="1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1804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>
            <a:extLst/>
          </p:cNvPr>
          <p:cNvCxnSpPr>
            <a:cxnSpLocks/>
          </p:cNvCxnSpPr>
          <p:nvPr/>
        </p:nvCxnSpPr>
        <p:spPr>
          <a:xfrm flipH="1">
            <a:off x="639414" y="1767998"/>
            <a:ext cx="1895" cy="731192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0" name="Round Diagonal Corner Rectangle 2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54353" y="3928182"/>
            <a:ext cx="4513207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/>
            <a:endParaRPr lang="en-US" sz="2000" kern="0" dirty="0">
              <a:solidFill>
                <a:prstClr val="black"/>
              </a:solidFill>
              <a:latin typeface="Times" pitchFamily="-97" charset="0"/>
              <a:ea typeface="+mn-ea"/>
            </a:endParaRPr>
          </a:p>
        </p:txBody>
      </p:sp>
      <p:sp>
        <p:nvSpPr>
          <p:cNvPr id="31" name="Round Diagonal Corner Rectangle 25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974007" y="1746256"/>
            <a:ext cx="3243151" cy="4036099"/>
          </a:xfrm>
          <a:prstGeom prst="round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  <a:ea typeface="+mn-ea"/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-1006068" y="3192660"/>
            <a:ext cx="3254752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 eaLnBrk="1" fontAlgn="auto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25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Scenarios</a:t>
            </a:r>
            <a:endParaRPr lang="en-US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3" name="Graphic 98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5651" y="1746256"/>
            <a:ext cx="1346143" cy="12497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/>
          </p:cNvPr>
          <p:cNvSpPr txBox="1"/>
          <p:nvPr/>
        </p:nvSpPr>
        <p:spPr>
          <a:xfrm>
            <a:off x="1200087" y="3047149"/>
            <a:ext cx="29853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Simulating Water Balance for Different drought years:-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Normal Rainfall Year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Mild Drought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Moderate Drought 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Extreme Drought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Severe drought</a:t>
            </a:r>
          </a:p>
          <a:p>
            <a:pPr algn="just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To begin with, water balance is simulated for baseline scenarios without any </a:t>
            </a:r>
            <a:r>
              <a:rPr lang="en-US" sz="1600" kern="0" dirty="0" err="1">
                <a:solidFill>
                  <a:srgbClr val="E7E6E6"/>
                </a:solidFill>
                <a:latin typeface="Calibri" panose="020F0502020204030204"/>
                <a:ea typeface="+mn-ea"/>
              </a:rPr>
              <a:t>intereventions</a:t>
            </a:r>
            <a:r>
              <a:rPr lang="en-US" sz="1600" kern="0" dirty="0">
                <a:solidFill>
                  <a:srgbClr val="E7E6E6"/>
                </a:solidFill>
                <a:latin typeface="Calibri" panose="020F0502020204030204"/>
                <a:ea typeface="+mn-ea"/>
              </a:rPr>
              <a:t> to set benchmark</a:t>
            </a:r>
          </a:p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E7E6E6"/>
              </a:solidFill>
              <a:latin typeface="Calibri" panose="020F0502020204030204"/>
              <a:ea typeface="+mn-ea"/>
            </a:endParaRPr>
          </a:p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E7E6E6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56990"/>
            <a:ext cx="6832063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+mn-ea"/>
              </a:rPr>
              <a:t>Defining Scenarios &amp; Interventions</a:t>
            </a:r>
          </a:p>
        </p:txBody>
      </p:sp>
      <p:sp>
        <p:nvSpPr>
          <p:cNvPr id="36" name="Round Diagonal Corner Rectangle 2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57501" y="1789218"/>
            <a:ext cx="4510056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/>
            <a:endParaRPr lang="en-US" sz="2000" kern="0" dirty="0">
              <a:solidFill>
                <a:prstClr val="black"/>
              </a:solidFill>
              <a:latin typeface="Times" pitchFamily="-97" charset="0"/>
              <a:ea typeface="+mn-ea"/>
            </a:endParaRPr>
          </a:p>
        </p:txBody>
      </p:sp>
      <p:sp>
        <p:nvSpPr>
          <p:cNvPr id="37" name="Round Diagonal Corner Rectangle 2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54352" y="2823788"/>
            <a:ext cx="4513205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  <a:ea typeface="+mn-ea"/>
            </a:endParaRPr>
          </a:p>
        </p:txBody>
      </p:sp>
      <p:sp>
        <p:nvSpPr>
          <p:cNvPr id="38" name="TextBox 37">
            <a:extLst/>
          </p:cNvPr>
          <p:cNvSpPr txBox="1"/>
          <p:nvPr/>
        </p:nvSpPr>
        <p:spPr>
          <a:xfrm>
            <a:off x="6122369" y="1834508"/>
            <a:ext cx="268809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Supply Side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To Augment Water Storage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Groundwater Storage</a:t>
            </a:r>
          </a:p>
        </p:txBody>
      </p:sp>
      <p:sp>
        <p:nvSpPr>
          <p:cNvPr id="39" name="TextBox 38">
            <a:extLst/>
          </p:cNvPr>
          <p:cNvSpPr txBox="1"/>
          <p:nvPr/>
        </p:nvSpPr>
        <p:spPr>
          <a:xfrm>
            <a:off x="6122369" y="2889680"/>
            <a:ext cx="2786522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Demand Side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irrigation efficiency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Save Water</a:t>
            </a:r>
          </a:p>
        </p:txBody>
      </p:sp>
      <p:pic>
        <p:nvPicPr>
          <p:cNvPr id="40" name="Picture 6" descr="F:\Rajeshwari\2017\Eicher - Oragadam\Icons\Water recharge.png">
            <a:extLst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57" y="1414435"/>
            <a:ext cx="1688132" cy="1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lowchart: Connector 40">
            <a:extLst/>
          </p:cNvPr>
          <p:cNvSpPr/>
          <p:nvPr/>
        </p:nvSpPr>
        <p:spPr>
          <a:xfrm>
            <a:off x="5145911" y="2866854"/>
            <a:ext cx="812493" cy="824688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pic>
        <p:nvPicPr>
          <p:cNvPr id="42" name="Graphic 7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7983" y="3047149"/>
            <a:ext cx="574548" cy="470084"/>
          </a:xfrm>
          <a:prstGeom prst="rect">
            <a:avLst/>
          </a:prstGeom>
        </p:spPr>
      </p:pic>
      <p:sp>
        <p:nvSpPr>
          <p:cNvPr id="43" name="Flowchart: Connector 42">
            <a:extLst/>
          </p:cNvPr>
          <p:cNvSpPr/>
          <p:nvPr/>
        </p:nvSpPr>
        <p:spPr>
          <a:xfrm>
            <a:off x="5155813" y="3940599"/>
            <a:ext cx="811619" cy="831170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pic>
        <p:nvPicPr>
          <p:cNvPr id="44" name="Graphic 9">
            <a:extLst/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3126" y="4086836"/>
            <a:ext cx="513179" cy="513179"/>
          </a:xfrm>
          <a:prstGeom prst="rect">
            <a:avLst/>
          </a:prstGeom>
        </p:spPr>
      </p:pic>
      <p:sp>
        <p:nvSpPr>
          <p:cNvPr id="45" name="Rectangle 44">
            <a:extLst/>
          </p:cNvPr>
          <p:cNvSpPr/>
          <p:nvPr/>
        </p:nvSpPr>
        <p:spPr>
          <a:xfrm rot="16200000">
            <a:off x="3424839" y="3016426"/>
            <a:ext cx="2800666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 eaLnBrk="1" fontAlgn="auto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2500" b="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Interventions</a:t>
            </a:r>
            <a:endParaRPr lang="en-US" sz="250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6" name="TextBox 45">
            <a:extLst/>
          </p:cNvPr>
          <p:cNvSpPr txBox="1"/>
          <p:nvPr/>
        </p:nvSpPr>
        <p:spPr>
          <a:xfrm>
            <a:off x="4998297" y="4876097"/>
            <a:ext cx="664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efficiency and impact of each intervention is  Pre-defined in the tool with option to modify based on site conditions</a:t>
            </a:r>
          </a:p>
        </p:txBody>
      </p:sp>
      <p:sp>
        <p:nvSpPr>
          <p:cNvPr id="47" name="TextBox 46">
            <a:extLst/>
          </p:cNvPr>
          <p:cNvSpPr txBox="1"/>
          <p:nvPr/>
        </p:nvSpPr>
        <p:spPr>
          <a:xfrm>
            <a:off x="6104745" y="3940599"/>
            <a:ext cx="3589781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Soil Moisture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Reduce Runoff &amp; Soil Evaporation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moisture holding capacity of Soil</a:t>
            </a:r>
          </a:p>
        </p:txBody>
      </p:sp>
      <p:sp>
        <p:nvSpPr>
          <p:cNvPr id="48" name="Round Diagonal Corner Rectangle 2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rot="16200000" flipH="1">
            <a:off x="9134323" y="2858701"/>
            <a:ext cx="3036483" cy="897519"/>
          </a:xfrm>
          <a:prstGeom prst="round2DiagRect">
            <a:avLst/>
          </a:prstGeom>
          <a:gradFill flip="none" rotWithShape="1">
            <a:gsLst>
              <a:gs pos="0">
                <a:srgbClr val="ED7D31">
                  <a:lumMod val="75000"/>
                  <a:shade val="30000"/>
                  <a:satMod val="115000"/>
                </a:srgbClr>
              </a:gs>
              <a:gs pos="50000">
                <a:srgbClr val="ED7D31">
                  <a:lumMod val="75000"/>
                  <a:shade val="67500"/>
                  <a:satMod val="115000"/>
                </a:srgbClr>
              </a:gs>
              <a:gs pos="100000">
                <a:srgbClr val="ED7D31">
                  <a:lumMod val="75000"/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3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-97" charset="0"/>
              <a:ea typeface="+mn-ea"/>
            </a:endParaRP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 rot="16200000">
            <a:off x="9686545" y="2894349"/>
            <a:ext cx="182275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Economics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Evaluation Period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Interest rate</a:t>
            </a:r>
          </a:p>
        </p:txBody>
      </p:sp>
      <p:cxnSp>
        <p:nvCxnSpPr>
          <p:cNvPr id="50" name="Straight Connector 49">
            <a:extLst/>
          </p:cNvPr>
          <p:cNvCxnSpPr>
            <a:cxnSpLocks/>
          </p:cNvCxnSpPr>
          <p:nvPr/>
        </p:nvCxnSpPr>
        <p:spPr>
          <a:xfrm>
            <a:off x="639414" y="4259355"/>
            <a:ext cx="0" cy="1274255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1" name="Straight Connector 50">
            <a:extLst/>
          </p:cNvPr>
          <p:cNvCxnSpPr>
            <a:cxnSpLocks/>
          </p:cNvCxnSpPr>
          <p:nvPr/>
        </p:nvCxnSpPr>
        <p:spPr>
          <a:xfrm>
            <a:off x="4825172" y="4259355"/>
            <a:ext cx="0" cy="1102805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2" name="Straight Connector 51">
            <a:extLst/>
          </p:cNvPr>
          <p:cNvCxnSpPr>
            <a:cxnSpLocks/>
          </p:cNvCxnSpPr>
          <p:nvPr/>
        </p:nvCxnSpPr>
        <p:spPr>
          <a:xfrm>
            <a:off x="4825172" y="1825455"/>
            <a:ext cx="0" cy="312096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3542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DD8FCE-6422-4335-896A-5FA56BEB52C3}"/>
              </a:ext>
            </a:extLst>
          </p:cNvPr>
          <p:cNvSpPr/>
          <p:nvPr/>
        </p:nvSpPr>
        <p:spPr>
          <a:xfrm>
            <a:off x="8562129" y="5592141"/>
            <a:ext cx="3629871" cy="12747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aphic 13">
            <a:extLst>
              <a:ext uri="{FF2B5EF4-FFF2-40B4-BE49-F238E27FC236}">
                <a16:creationId xmlns:a16="http://schemas.microsoft.com/office/drawing/2014/main" id="{7B0AA85B-1DBE-42EA-A379-D6935672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909" y="882119"/>
            <a:ext cx="10574825" cy="5583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303268-0A1C-4BBC-B4D1-5107168A9B41}"/>
              </a:ext>
            </a:extLst>
          </p:cNvPr>
          <p:cNvSpPr txBox="1"/>
          <p:nvPr/>
        </p:nvSpPr>
        <p:spPr>
          <a:xfrm>
            <a:off x="1971777" y="1375704"/>
            <a:ext cx="1574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Supply Side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DC33-A464-4FA5-A9F0-72E3646D017D}"/>
              </a:ext>
            </a:extLst>
          </p:cNvPr>
          <p:cNvSpPr txBox="1"/>
          <p:nvPr/>
        </p:nvSpPr>
        <p:spPr>
          <a:xfrm>
            <a:off x="5127004" y="1413348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Demand Side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7E614-078A-489C-BDB1-87157B235318}"/>
              </a:ext>
            </a:extLst>
          </p:cNvPr>
          <p:cNvSpPr txBox="1"/>
          <p:nvPr/>
        </p:nvSpPr>
        <p:spPr>
          <a:xfrm>
            <a:off x="8049971" y="1407616"/>
            <a:ext cx="1619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Soil Moisture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E225C-161D-4D73-BB01-B6AD8B6F0567}"/>
              </a:ext>
            </a:extLst>
          </p:cNvPr>
          <p:cNvSpPr txBox="1"/>
          <p:nvPr/>
        </p:nvSpPr>
        <p:spPr>
          <a:xfrm>
            <a:off x="1578496" y="2737082"/>
            <a:ext cx="23614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Farm Pond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Farm Pond (Lined)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Infiltration Ponds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Injection/Borewell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Check dams / Gully Plugs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Tank desilting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866AE3-D9BA-4BF4-9F07-0B3BF1AA92B4}"/>
              </a:ext>
            </a:extLst>
          </p:cNvPr>
          <p:cNvSpPr txBox="1"/>
          <p:nvPr/>
        </p:nvSpPr>
        <p:spPr>
          <a:xfrm>
            <a:off x="4696659" y="2670514"/>
            <a:ext cx="23384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Drip Irrigation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Sprinkler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Land Levelling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Ridge &amp; Furrow Irrigation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Deficit Irrigation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Direct Seeded Rice (DSR)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Alternate Wetting &amp; Drying (AWD)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System of Rice Intensification (SRI)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DD08F-C04F-464E-B079-4F171A0C9F48}"/>
              </a:ext>
            </a:extLst>
          </p:cNvPr>
          <p:cNvSpPr txBox="1"/>
          <p:nvPr/>
        </p:nvSpPr>
        <p:spPr>
          <a:xfrm>
            <a:off x="7789928" y="2737082"/>
            <a:ext cx="23296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Cover Crops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Mulching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Conservation Tillage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Bunds (Field / Contour Bunds)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Broad bed Furrows</a:t>
            </a:r>
            <a:r>
              <a:rPr lang="en-US" sz="17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+mn-ea"/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FED4E7-4602-4103-96C6-C652BC262420}"/>
              </a:ext>
            </a:extLst>
          </p:cNvPr>
          <p:cNvSpPr txBox="1"/>
          <p:nvPr/>
        </p:nvSpPr>
        <p:spPr>
          <a:xfrm>
            <a:off x="10664191" y="642337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* Crop Specific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3934-F4CA-4F10-884E-53CBF3549941}"/>
              </a:ext>
            </a:extLst>
          </p:cNvPr>
          <p:cNvSpPr/>
          <p:nvPr/>
        </p:nvSpPr>
        <p:spPr>
          <a:xfrm>
            <a:off x="1507524" y="5967671"/>
            <a:ext cx="2432389" cy="104162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water availability in surface and groundwater for irrigation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/>
          <p:nvPr/>
        </p:nvCxnSpPr>
        <p:spPr>
          <a:xfrm>
            <a:off x="4218118" y="6052626"/>
            <a:ext cx="0" cy="76347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17FE71-910F-4D05-895F-FD8E07889564}"/>
              </a:ext>
            </a:extLst>
          </p:cNvPr>
          <p:cNvCxnSpPr/>
          <p:nvPr/>
        </p:nvCxnSpPr>
        <p:spPr>
          <a:xfrm>
            <a:off x="7421078" y="6041633"/>
            <a:ext cx="0" cy="76347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A0A7A92-FC0E-4609-9A10-DB7C03D36EFE}"/>
              </a:ext>
            </a:extLst>
          </p:cNvPr>
          <p:cNvSpPr/>
          <p:nvPr/>
        </p:nvSpPr>
        <p:spPr>
          <a:xfrm>
            <a:off x="4713494" y="5930637"/>
            <a:ext cx="2123175" cy="104162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irrigation water application efficiency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FE4DB-0ACE-419B-8D65-799987662930}"/>
              </a:ext>
            </a:extLst>
          </p:cNvPr>
          <p:cNvSpPr/>
          <p:nvPr/>
        </p:nvSpPr>
        <p:spPr>
          <a:xfrm>
            <a:off x="7789927" y="5944356"/>
            <a:ext cx="2408516" cy="104162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soil moisture and Reduce runoff and increase recharge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19ED810F-12AA-42AC-A024-F3F9505FD81D}"/>
              </a:ext>
            </a:extLst>
          </p:cNvPr>
          <p:cNvSpPr txBox="1">
            <a:spLocks/>
          </p:cNvSpPr>
          <p:nvPr/>
        </p:nvSpPr>
        <p:spPr>
          <a:xfrm>
            <a:off x="276833" y="351067"/>
            <a:ext cx="8086785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ts val="34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rPr>
              <a:t>Inbuilt Water Management Interventions</a:t>
            </a:r>
          </a:p>
        </p:txBody>
      </p:sp>
    </p:spTree>
    <p:extLst>
      <p:ext uri="{BB962C8B-B14F-4D97-AF65-F5344CB8AC3E}">
        <p14:creationId xmlns:p14="http://schemas.microsoft.com/office/powerpoint/2010/main" val="414901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29006"/>
              </p:ext>
            </p:extLst>
          </p:nvPr>
        </p:nvGraphicFramePr>
        <p:xfrm>
          <a:off x="24827" y="1884844"/>
          <a:ext cx="12142345" cy="354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Output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AD7A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Description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563">
                <a:tc>
                  <a:txBody>
                    <a:bodyPr/>
                    <a:lstStyle/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b="1" i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 Balance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 Productivity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Crop Yield, CWR &amp; Production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Economic Analysis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AD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Water Balance Results</a:t>
                      </a: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Rainfall, Runoff, Recharge &amp; Evaporation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Annual &amp; Monthly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Results for each scenario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1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Water Productivity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Provides details on yield per unit of water applied 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(Kg/</a:t>
                      </a:r>
                      <a:r>
                        <a:rPr lang="en-US" sz="1400" b="1" i="1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cu.m</a:t>
                      </a: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Rainfed &amp; Irrigated Crop Water productivity</a:t>
                      </a: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Overall results &amp; </a:t>
                      </a:r>
                      <a:r>
                        <a:rPr kumimoji="0" lang="en-US" sz="14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Cropwise</a:t>
                      </a:r>
                      <a:r>
                        <a:rPr kumimoji="0" lang="en-US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1" i="1" u="none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Crop Yield, CWR &amp; Production</a:t>
                      </a:r>
                    </a:p>
                    <a:p>
                      <a:pPr marL="0" indent="0">
                        <a:lnSpc>
                          <a:spcPts val="1600"/>
                        </a:lnSpc>
                        <a:buFont typeface="Arial" panose="020B0604020202020204" pitchFamily="34" charset="0"/>
                        <a:buNone/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Crop Water Requirement &amp; Irrigated Water Requirement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Rainfed Crop yield &amp; Rainfed CWR met (in %) 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Irrigated Crop yield &amp; Irrigated CWR met (in %)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Overall Crop Yield (%), Production (tonnes) &amp; CWR met (%)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u="sng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Economic Analysis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Total cost of all interventions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Monetary Benefits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Benefit-Cost Ration (BCR)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>
            <a:extLst/>
          </p:cNvPr>
          <p:cNvSpPr txBox="1">
            <a:spLocks/>
          </p:cNvSpPr>
          <p:nvPr/>
        </p:nvSpPr>
        <p:spPr>
          <a:xfrm>
            <a:off x="276833" y="351067"/>
            <a:ext cx="8086785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ts val="34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4798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37"/>
            <a:ext cx="9029700" cy="4038600"/>
          </a:xfrm>
          <a:prstGeom prst="rect">
            <a:avLst/>
          </a:prstGeom>
        </p:spPr>
      </p:pic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727" y="151527"/>
            <a:ext cx="6144273" cy="3297762"/>
          </a:xfrm>
          <a:prstGeom prst="rect">
            <a:avLst/>
          </a:prstGeom>
        </p:spPr>
      </p:pic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105" y="2652450"/>
            <a:ext cx="5713808" cy="421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6152"/>
            <a:ext cx="12252961" cy="6706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095" y="1551606"/>
            <a:ext cx="8867775" cy="427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868" y="949412"/>
            <a:ext cx="7715250" cy="606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38" y="242368"/>
            <a:ext cx="12229583" cy="6620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1" y="1715102"/>
            <a:ext cx="12192000" cy="39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3" y="2060309"/>
            <a:ext cx="12049125" cy="1647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7" y="4020399"/>
            <a:ext cx="12099413" cy="1748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" y="0"/>
            <a:ext cx="12168772" cy="67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/>
          </p:cNvPr>
          <p:cNvSpPr txBox="1"/>
          <p:nvPr/>
        </p:nvSpPr>
        <p:spPr>
          <a:xfrm>
            <a:off x="559293" y="829056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1" name="Title 1">
            <a:extLst/>
          </p:cNvPr>
          <p:cNvSpPr txBox="1">
            <a:spLocks/>
          </p:cNvSpPr>
          <p:nvPr/>
        </p:nvSpPr>
        <p:spPr>
          <a:xfrm>
            <a:off x="711147" y="1124427"/>
            <a:ext cx="3958883" cy="78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b="1" dirty="0">
                <a:solidFill>
                  <a:srgbClr val="002060"/>
                </a:solidFill>
                <a:latin typeface="Calibri Light" panose="020F0302020204030204"/>
              </a:rPr>
              <a:t>What it is?</a:t>
            </a:r>
          </a:p>
        </p:txBody>
      </p:sp>
      <p:sp>
        <p:nvSpPr>
          <p:cNvPr id="12" name="Title 1">
            <a:extLst/>
          </p:cNvPr>
          <p:cNvSpPr txBox="1">
            <a:spLocks/>
          </p:cNvSpPr>
          <p:nvPr/>
        </p:nvSpPr>
        <p:spPr>
          <a:xfrm>
            <a:off x="6979161" y="1168955"/>
            <a:ext cx="4922469" cy="781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b="1" dirty="0">
                <a:solidFill>
                  <a:srgbClr val="002060"/>
                </a:solidFill>
                <a:latin typeface="Calibri Light" panose="020F0302020204030204"/>
              </a:rPr>
              <a:t>Limitations &gt; To be developed</a:t>
            </a:r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0" y="1870589"/>
            <a:ext cx="5749520" cy="4708981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Simple tool for field level NGO partners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To assess water availability and requirements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Gives an idea what interventions to plan and what potential benefits will be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Prepare DPR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 small (10-100 km2)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homogenous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agri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-catchments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Easy to use, no software requirements (other than excel)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4" name="Rectangle 13">
            <a:extLst/>
          </p:cNvPr>
          <p:cNvSpPr/>
          <p:nvPr/>
        </p:nvSpPr>
        <p:spPr>
          <a:xfrm>
            <a:off x="6279282" y="2368980"/>
            <a:ext cx="5143499" cy="2862322"/>
          </a:xfrm>
          <a:prstGeom prst="rect">
            <a:avLst/>
          </a:prstGeom>
          <a:solidFill>
            <a:srgbClr val="E7E6E6"/>
          </a:solidFill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Not a replacement for sophistical models'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researchers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can use and understand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Not for large watersheds with heterogeneity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Lumped. Not for identifying sites for interventions within watershed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Water specific drought proofing</a:t>
            </a:r>
          </a:p>
        </p:txBody>
      </p:sp>
      <p:pic>
        <p:nvPicPr>
          <p:cNvPr id="15" name="Picture 14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123" y="1031587"/>
            <a:ext cx="1096049" cy="879439"/>
          </a:xfrm>
          <a:prstGeom prst="rect">
            <a:avLst/>
          </a:prstGeom>
        </p:spPr>
      </p:pic>
      <p:pic>
        <p:nvPicPr>
          <p:cNvPr id="16" name="Picture 15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12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3704" y="1092958"/>
            <a:ext cx="1076027" cy="10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4">
            <a:extLst>
              <a:ext uri="{FF2B5EF4-FFF2-40B4-BE49-F238E27FC236}">
                <a16:creationId xmlns:a16="http://schemas.microsoft.com/office/drawing/2014/main" id="{69A60C2C-224B-4156-887C-8ADCD726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58963" y="252094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Thank You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902194E-824B-488E-B0BB-E4F4084D7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818445"/>
            <a:ext cx="585711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r>
              <a:rPr 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Faiz Alam</a:t>
            </a:r>
          </a:p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 – International Water Management Institute</a:t>
            </a:r>
          </a:p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m.alam@cgiar.org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5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>
            <a:extLst/>
          </p:cNvPr>
          <p:cNvSpPr txBox="1">
            <a:spLocks/>
          </p:cNvSpPr>
          <p:nvPr/>
        </p:nvSpPr>
        <p:spPr>
          <a:xfrm>
            <a:off x="0" y="1486995"/>
            <a:ext cx="6836129" cy="538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Defining </a:t>
            </a:r>
            <a:r>
              <a:rPr lang="en-US" u="sng" dirty="0">
                <a:solidFill>
                  <a:srgbClr val="0070C0"/>
                </a:solidFill>
                <a:latin typeface="Calibri" panose="020F0502020204030204"/>
              </a:rPr>
              <a:t>drought proofing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since no consistent definition exists</a:t>
            </a:r>
          </a:p>
          <a:p>
            <a:pPr lvl="1" fontAlgn="auto"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0" fontAlgn="auto">
              <a:spcAft>
                <a:spcPts val="0"/>
              </a:spcAft>
              <a:buNone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lvl="1" fontAlgn="auto"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Developing </a:t>
            </a:r>
            <a:r>
              <a:rPr lang="en-US" u="sng" dirty="0">
                <a:solidFill>
                  <a:srgbClr val="0070C0"/>
                </a:solidFill>
                <a:latin typeface="Calibri" panose="020F0502020204030204"/>
              </a:rPr>
              <a:t>framework and indicators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for assessing drought proofing;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lvl="1" fontAlgn="auto"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lvl="1" fontAlgn="auto"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Defining </a:t>
            </a:r>
            <a:r>
              <a:rPr lang="en-US" u="sng" dirty="0">
                <a:solidFill>
                  <a:srgbClr val="0070C0"/>
                </a:solidFill>
                <a:latin typeface="Calibri" panose="020F0502020204030204"/>
              </a:rPr>
              <a:t>interventions required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to achieve drought proofing and </a:t>
            </a:r>
            <a:r>
              <a:rPr lang="en-US" u="sng" dirty="0">
                <a:solidFill>
                  <a:srgbClr val="0070C0"/>
                </a:solidFill>
                <a:latin typeface="Calibri" panose="020F0502020204030204"/>
              </a:rPr>
              <a:t>assessing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ongoing activities in terms of their </a:t>
            </a:r>
            <a:r>
              <a:rPr lang="en-US" u="sng" dirty="0">
                <a:solidFill>
                  <a:srgbClr val="0070C0"/>
                </a:solidFill>
                <a:latin typeface="Calibri" panose="020F0502020204030204"/>
              </a:rPr>
              <a:t>drought-proofing ability</a:t>
            </a:r>
          </a:p>
          <a:p>
            <a:pPr lvl="1" fontAlgn="auto"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lvl="1" fontAlgn="auto"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/>
          </p:cNvPr>
          <p:cNvSpPr/>
          <p:nvPr/>
        </p:nvSpPr>
        <p:spPr>
          <a:xfrm>
            <a:off x="6904777" y="1239330"/>
            <a:ext cx="4020403" cy="1105468"/>
          </a:xfrm>
          <a:prstGeom prst="rect">
            <a:avLst/>
          </a:prstGeom>
          <a:solidFill>
            <a:srgbClr val="439AC1"/>
          </a:solidFill>
          <a:ln w="12700" cap="flat" cmpd="sng" algn="ctr">
            <a:solidFill>
              <a:srgbClr val="3956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STABILISING CROP PRODUCTION: All crops in watershed</a:t>
            </a:r>
          </a:p>
        </p:txBody>
      </p:sp>
      <p:sp>
        <p:nvSpPr>
          <p:cNvPr id="18" name="Rectangle 17">
            <a:extLst/>
          </p:cNvPr>
          <p:cNvSpPr/>
          <p:nvPr/>
        </p:nvSpPr>
        <p:spPr>
          <a:xfrm>
            <a:off x="6904777" y="4933437"/>
            <a:ext cx="4020403" cy="1105468"/>
          </a:xfrm>
          <a:prstGeom prst="rect">
            <a:avLst/>
          </a:prstGeom>
          <a:solidFill>
            <a:srgbClr val="F19759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FRAMEWORK: Simple and robust and location agnostic</a:t>
            </a: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6904777" y="3065082"/>
            <a:ext cx="4020403" cy="1105468"/>
          </a:xfrm>
          <a:prstGeom prst="rect">
            <a:avLst/>
          </a:prstGeom>
          <a:solidFill>
            <a:srgbClr val="75C85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WATER AS A RESOURCE: Technical assessment</a:t>
            </a:r>
          </a:p>
        </p:txBody>
      </p:sp>
      <p:sp>
        <p:nvSpPr>
          <p:cNvPr id="20" name="Title 1">
            <a:extLst/>
          </p:cNvPr>
          <p:cNvSpPr txBox="1">
            <a:spLocks/>
          </p:cNvSpPr>
          <p:nvPr/>
        </p:nvSpPr>
        <p:spPr>
          <a:xfrm>
            <a:off x="174336" y="247161"/>
            <a:ext cx="10515600" cy="802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bg1"/>
                </a:solidFill>
                <a:latin typeface="Calibri" panose="020F0502020204030204"/>
              </a:rPr>
              <a:t>Drought proofing ITC Agri-Catchments</a:t>
            </a:r>
          </a:p>
        </p:txBody>
      </p:sp>
    </p:spTree>
    <p:extLst>
      <p:ext uri="{BB962C8B-B14F-4D97-AF65-F5344CB8AC3E}">
        <p14:creationId xmlns:p14="http://schemas.microsoft.com/office/powerpoint/2010/main" val="16440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/>
          </p:cNvPr>
          <p:cNvSpPr txBox="1"/>
          <p:nvPr/>
        </p:nvSpPr>
        <p:spPr>
          <a:xfrm>
            <a:off x="-290359" y="655010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>
          <a:xfrm>
            <a:off x="140208" y="273342"/>
            <a:ext cx="10515600" cy="8021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500" b="1" dirty="0">
                <a:solidFill>
                  <a:schemeClr val="bg1"/>
                </a:solidFill>
                <a:latin typeface="Calibri" panose="020F0502020204030204"/>
              </a:rPr>
              <a:t>Defining Drought Proofing </a:t>
            </a:r>
            <a:r>
              <a:rPr lang="en-US" sz="3500" b="1" dirty="0" err="1">
                <a:solidFill>
                  <a:schemeClr val="bg1"/>
                </a:solidFill>
                <a:latin typeface="Calibri" panose="020F0502020204030204"/>
              </a:rPr>
              <a:t>Agri</a:t>
            </a:r>
            <a:r>
              <a:rPr lang="en-US" sz="3500" b="1" dirty="0">
                <a:solidFill>
                  <a:schemeClr val="bg1"/>
                </a:solidFill>
                <a:latin typeface="Calibri" panose="020F0502020204030204"/>
              </a:rPr>
              <a:t>-Catchments</a:t>
            </a:r>
          </a:p>
        </p:txBody>
      </p:sp>
      <p:sp>
        <p:nvSpPr>
          <p:cNvPr id="5" name="TextBox 4">
            <a:extLst/>
          </p:cNvPr>
          <p:cNvSpPr txBox="1"/>
          <p:nvPr/>
        </p:nvSpPr>
        <p:spPr>
          <a:xfrm>
            <a:off x="160349" y="1348800"/>
            <a:ext cx="114147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Ensuring the capacity to meet the basic material and physical needs of the local population (both human and animal) during a drought so that there is minimal distress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context of </a:t>
            </a:r>
            <a:r>
              <a:rPr lang="en-US" sz="21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agri</a:t>
            </a:r>
            <a:r>
              <a:rPr lang="en-US" sz="21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catchments</a:t>
            </a:r>
          </a:p>
          <a:p>
            <a:pPr lvl="1"/>
            <a:endParaRPr lang="en-US" sz="2000" dirty="0"/>
          </a:p>
          <a:p>
            <a:pPr lvl="1"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Drought proofing is defined as </a:t>
            </a:r>
          </a:p>
          <a:p>
            <a:pPr lvl="1"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“Preparing catchments to face drought with the </a:t>
            </a:r>
            <a:r>
              <a:rPr lang="en-US" sz="2800" i="1" u="sng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minimum</a:t>
            </a:r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possible adverse effects by </a:t>
            </a:r>
            <a:r>
              <a:rPr lang="en-US" sz="2800" i="1" u="sng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efficient and effective use of water resources </a:t>
            </a:r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the objective of stabilizing crop production”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Outcome of </a:t>
            </a:r>
            <a:r>
              <a:rPr lang="en-US" sz="21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stabilizing crop production</a:t>
            </a:r>
            <a:r>
              <a:rPr lang="en-US" sz="2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enhanced  farmers’ drought resilience at micro level and stabilizing farm incomes.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1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water management (supply and demand) can achieve this.</a:t>
            </a:r>
          </a:p>
        </p:txBody>
      </p:sp>
    </p:spTree>
    <p:extLst>
      <p:ext uri="{BB962C8B-B14F-4D97-AF65-F5344CB8AC3E}">
        <p14:creationId xmlns:p14="http://schemas.microsoft.com/office/powerpoint/2010/main" val="280270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783" y="297809"/>
            <a:ext cx="10515600" cy="1095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fontAlgn="auto" latinLnBrk="0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Drought Proofing </a:t>
            </a:r>
            <a:r>
              <a:rPr lang="en-US" sz="3600" b="1" dirty="0" err="1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Agri</a:t>
            </a: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-Catchments</a:t>
            </a:r>
          </a:p>
        </p:txBody>
      </p:sp>
      <p:pic>
        <p:nvPicPr>
          <p:cNvPr id="10" name="Picture 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58" y="1284756"/>
            <a:ext cx="4931091" cy="5134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37060"/>
            <a:ext cx="7812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Drought proofing is a continuous process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Drought proofing spans over both normal, drought and surplus years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Real preparedness to drought proofing should actually happen during the non-drought years by harvesting and storing water and judiciously using water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During drought years with scanty rainfall, it’s preparedness and carryover storage with efficient water management that helps.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235516"/>
            <a:ext cx="7812030" cy="230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On a long term basis, there are essentially two water related drought proofing meaures</a:t>
            </a:r>
          </a:p>
          <a:p>
            <a:pPr marL="457183" indent="-457183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8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Harness water through water harvesting/conservation, spread of irrigation, groundwater recharge &amp; watershed development</a:t>
            </a:r>
          </a:p>
          <a:p>
            <a:pPr marL="457183" indent="-457183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18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/>
                <a:ea typeface="+mn-ea"/>
              </a:rPr>
              <a:t>Promote demand management measures including water use efficiency and water productivity improvement, drought tolerant and short duration crop varieties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14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63844"/>
            <a:ext cx="10515600" cy="930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buClrTx/>
              <a:buSzTx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Assessing Drought Proofing: Methodology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77551409"/>
              </p:ext>
            </p:extLst>
          </p:nvPr>
        </p:nvGraphicFramePr>
        <p:xfrm>
          <a:off x="1159472" y="1702172"/>
          <a:ext cx="9826580" cy="525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513655"/>
            <a:ext cx="10496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Design principle: Scientifically robust but simple to be applied on field by with minimum training</a:t>
            </a:r>
          </a:p>
        </p:txBody>
      </p:sp>
    </p:spTree>
    <p:extLst>
      <p:ext uri="{BB962C8B-B14F-4D97-AF65-F5344CB8AC3E}">
        <p14:creationId xmlns:p14="http://schemas.microsoft.com/office/powerpoint/2010/main" val="57312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/>
          </p:cNvPr>
          <p:cNvPicPr>
            <a:picLocks noChangeAspect="1"/>
          </p:cNvPicPr>
          <p:nvPr/>
        </p:nvPicPr>
        <p:blipFill rotWithShape="1">
          <a:blip r:embed="rId3"/>
          <a:srcRect l="1377" t="1743" r="-1377" b="1807"/>
          <a:stretch/>
        </p:blipFill>
        <p:spPr>
          <a:xfrm>
            <a:off x="1183952" y="1099930"/>
            <a:ext cx="10300465" cy="5758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808" y="0"/>
            <a:ext cx="1536192" cy="829056"/>
          </a:xfrm>
          <a:prstGeom prst="rect">
            <a:avLst/>
          </a:prstGeom>
        </p:spPr>
      </p:pic>
      <p:sp>
        <p:nvSpPr>
          <p:cNvPr id="5" name="Title 1">
            <a:extLst/>
          </p:cNvPr>
          <p:cNvSpPr txBox="1">
            <a:spLocks/>
          </p:cNvSpPr>
          <p:nvPr/>
        </p:nvSpPr>
        <p:spPr>
          <a:xfrm>
            <a:off x="140208" y="336585"/>
            <a:ext cx="10515600" cy="763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Conceptual framework</a:t>
            </a:r>
          </a:p>
        </p:txBody>
      </p:sp>
      <p:sp>
        <p:nvSpPr>
          <p:cNvPr id="6" name="Rectangle: Rounded Corners 1">
            <a:extLst/>
          </p:cNvPr>
          <p:cNvSpPr/>
          <p:nvPr/>
        </p:nvSpPr>
        <p:spPr>
          <a:xfrm>
            <a:off x="6169139" y="1583000"/>
            <a:ext cx="3491696" cy="2246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263844"/>
            <a:ext cx="10515600" cy="930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>
              <a:buClrTx/>
              <a:buSzTx/>
              <a:tabLst/>
              <a:defRPr/>
            </a:pPr>
            <a:r>
              <a:rPr lang="en-US" sz="3200" b="1" dirty="0">
                <a:solidFill>
                  <a:schemeClr val="bg1"/>
                </a:solidFill>
              </a:rPr>
              <a:t>Process Flow</a:t>
            </a: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3757"/>
            <a:ext cx="8983855" cy="504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2093" r="2470" b="2314"/>
          <a:stretch/>
        </p:blipFill>
        <p:spPr>
          <a:xfrm>
            <a:off x="6001281" y="0"/>
            <a:ext cx="6190719" cy="67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71" y="1117367"/>
            <a:ext cx="9374227" cy="576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76065" y="241822"/>
            <a:ext cx="10947523" cy="18734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Robust Methodology (Backend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34769" y="3862716"/>
            <a:ext cx="1403927" cy="53732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USDA CN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2308" y="1178557"/>
            <a:ext cx="1403927" cy="480291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FAO 56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78588" y="5275585"/>
            <a:ext cx="1447406" cy="783176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Daily soil moisture and stress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554091"/>
            <a:ext cx="1353420" cy="501466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root growth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" y="5837382"/>
            <a:ext cx="1496291" cy="782387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storage: Bucket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12582" y="2115292"/>
            <a:ext cx="1579418" cy="480291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FAO Crop yield response</a:t>
            </a:r>
          </a:p>
        </p:txBody>
      </p:sp>
    </p:spTree>
    <p:extLst>
      <p:ext uri="{BB962C8B-B14F-4D97-AF65-F5344CB8AC3E}">
        <p14:creationId xmlns:p14="http://schemas.microsoft.com/office/powerpoint/2010/main" val="27222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4">
            <a:extLst>
              <a:ext uri="{FF2B5EF4-FFF2-40B4-BE49-F238E27FC236}">
                <a16:creationId xmlns:a16="http://schemas.microsoft.com/office/drawing/2014/main" id="{2376ECB1-1E55-470F-8544-205CDA67C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0C96D-E8BE-4A8B-9B90-E49C20551A20}"/>
              </a:ext>
            </a:extLst>
          </p:cNvPr>
          <p:cNvSpPr txBox="1"/>
          <p:nvPr/>
        </p:nvSpPr>
        <p:spPr>
          <a:xfrm>
            <a:off x="-257447" y="2258919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AE120-B6BB-47BC-BBD4-9672DC94F14B}"/>
              </a:ext>
            </a:extLst>
          </p:cNvPr>
          <p:cNvSpPr txBox="1">
            <a:spLocks/>
          </p:cNvSpPr>
          <p:nvPr/>
        </p:nvSpPr>
        <p:spPr>
          <a:xfrm>
            <a:off x="53357" y="304211"/>
            <a:ext cx="8891860" cy="59693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bg1"/>
                </a:solidFill>
              </a:rPr>
              <a:t>Operationalize: Drought Proofing 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BF604-1DCA-4371-A196-DF87810AFCD2}"/>
              </a:ext>
            </a:extLst>
          </p:cNvPr>
          <p:cNvSpPr txBox="1"/>
          <p:nvPr/>
        </p:nvSpPr>
        <p:spPr>
          <a:xfrm>
            <a:off x="224437" y="1564007"/>
            <a:ext cx="4746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 based, simple but </a:t>
            </a:r>
            <a:r>
              <a:rPr lang="en-US" sz="2000" dirty="0">
                <a:solidFill>
                  <a:srgbClr val="0070C0"/>
                </a:solidFill>
              </a:rPr>
              <a:t>conceptually robust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Inbuilt default datasets, minimum data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To help in </a:t>
            </a:r>
            <a:r>
              <a:rPr lang="en-US" sz="2000" i="1" dirty="0">
                <a:solidFill>
                  <a:srgbClr val="0070C0"/>
                </a:solidFill>
              </a:rPr>
              <a:t>site specific water balance, crop yield and crop requirement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scenarios </a:t>
            </a:r>
            <a:r>
              <a:rPr lang="en-US" sz="2000" i="1" dirty="0">
                <a:solidFill>
                  <a:srgbClr val="0070C0"/>
                </a:solidFill>
              </a:rPr>
              <a:t>to </a:t>
            </a:r>
            <a:r>
              <a:rPr lang="en-US" sz="2000" dirty="0">
                <a:solidFill>
                  <a:srgbClr val="0070C0"/>
                </a:solidFill>
              </a:rPr>
              <a:t>assess impact of </a:t>
            </a:r>
            <a:r>
              <a:rPr lang="en-US" sz="2000" i="1" dirty="0">
                <a:solidFill>
                  <a:srgbClr val="0070C0"/>
                </a:solidFill>
              </a:rPr>
              <a:t>planned interventions</a:t>
            </a:r>
            <a:r>
              <a:rPr lang="en-US" sz="2000" i="1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on drought proofing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74" y="1205360"/>
            <a:ext cx="7294152" cy="47598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" y="1436947"/>
            <a:ext cx="11844131" cy="44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974</Words>
  <Application>Microsoft Office PowerPoint</Application>
  <PresentationFormat>Widescreen</PresentationFormat>
  <Paragraphs>224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Calibri Light</vt:lpstr>
      <vt:lpstr>Calibri</vt:lpstr>
      <vt:lpstr>Wingdings</vt:lpstr>
      <vt:lpstr>굴림</vt:lpstr>
      <vt:lpstr>Arial</vt:lpstr>
      <vt:lpstr>Times</vt:lpstr>
      <vt:lpstr>Open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97</dc:creator>
  <cp:lastModifiedBy>IWMI</cp:lastModifiedBy>
  <cp:revision>30</cp:revision>
  <dcterms:created xsi:type="dcterms:W3CDTF">2021-11-11T05:07:51Z</dcterms:created>
  <dcterms:modified xsi:type="dcterms:W3CDTF">2021-11-27T13:53:11Z</dcterms:modified>
</cp:coreProperties>
</file>